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2" r:id="rId3"/>
  </p:sldMasterIdLst>
  <p:sldIdLst>
    <p:sldId id="259" r:id="rId4"/>
    <p:sldId id="262" r:id="rId5"/>
    <p:sldId id="265" r:id="rId6"/>
    <p:sldId id="268" r:id="rId7"/>
    <p:sldId id="271" r:id="rId8"/>
    <p:sldId id="274" r:id="rId9"/>
    <p:sldId id="277" r:id="rId10"/>
    <p:sldId id="280" r:id="rId11"/>
    <p:sldId id="298" r:id="rId12"/>
    <p:sldId id="295" r:id="rId13"/>
    <p:sldId id="337" r:id="rId14"/>
    <p:sldId id="283" r:id="rId15"/>
    <p:sldId id="286" r:id="rId16"/>
    <p:sldId id="289" r:id="rId17"/>
    <p:sldId id="292" r:id="rId18"/>
    <p:sldId id="307" r:id="rId19"/>
    <p:sldId id="310" r:id="rId20"/>
    <p:sldId id="313" r:id="rId21"/>
    <p:sldId id="316" r:id="rId22"/>
    <p:sldId id="319" r:id="rId23"/>
    <p:sldId id="322" r:id="rId24"/>
    <p:sldId id="325" r:id="rId25"/>
    <p:sldId id="328" r:id="rId26"/>
    <p:sldId id="331" r:id="rId27"/>
    <p:sldId id="334" r:id="rId28"/>
    <p:sldId id="340" r:id="rId29"/>
    <p:sldId id="343" r:id="rId30"/>
  </p:sldIdLst>
  <p:sldSz cx="18288000" cy="10287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59" d="100"/>
          <a:sy n="59" d="100"/>
        </p:scale>
        <p:origin x="40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E49B3B-A883-4D76-8729-CFC1D8A090D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A947E4-0A76-42A2-A682-1F806196CCEB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33C610A-9C0A-43CC-9687-04D9D369A84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24413" y="2782711"/>
            <a:ext cx="15439172" cy="741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24413" y="2782709"/>
            <a:ext cx="15439172" cy="741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47979F7-9D03-4755-83B8-2224FB1F831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255424-E855-4614-8A78-BB9030694E7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F34D95E-3AEB-4D14-AA5A-BF7C5E7DD0FD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77BB4BE8-9AE0-48F3-8524-99D7BC2AD73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87F84797-D98A-46D5-9B8F-75863DC498C9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4CC3570-1139-45F3-982A-224D32C959E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FFD18E6-9546-4A1F-B3D8-68EA1B13350F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1210746-3277-491D-A2D4-1DC88B549E48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38522" y="1028700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38522" y="1178671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38522" y="1328645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56638" y="1491604"/>
            <a:ext cx="2574722" cy="849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64056" y="2424700"/>
            <a:ext cx="8952865" cy="7028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38522" y="1028701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38522" y="1178674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38522" y="1328646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6276" y="974357"/>
            <a:ext cx="14755447" cy="5054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rgbClr val="622A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1472" y="2688453"/>
            <a:ext cx="17045056" cy="559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kumparan.com/topic/bahasa-indonesi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71743" y="695322"/>
            <a:ext cx="10016490" cy="9591675"/>
            <a:chOff x="8271743" y="695322"/>
            <a:chExt cx="10016490" cy="9591675"/>
          </a:xfrm>
        </p:grpSpPr>
        <p:pic>
          <p:nvPicPr>
            <p:cNvPr id="3" name="object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166766" y="695322"/>
              <a:ext cx="4152899" cy="6705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842265" y="1615439"/>
              <a:ext cx="4445734" cy="86715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271743" y="5013382"/>
              <a:ext cx="5667374" cy="527361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99738" y="3982012"/>
            <a:ext cx="9092534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240" dirty="0" err="1" smtClean="0">
                <a:solidFill>
                  <a:srgbClr val="622A2A"/>
                </a:solidFill>
                <a:latin typeface="Arial"/>
                <a:cs typeface="Arial"/>
              </a:rPr>
              <a:t>Menelusuri</a:t>
            </a:r>
            <a:r>
              <a:rPr lang="en-US" sz="4800" b="1" spc="240" dirty="0" smtClean="0">
                <a:solidFill>
                  <a:srgbClr val="622A2A"/>
                </a:solidFill>
                <a:latin typeface="Arial"/>
                <a:cs typeface="Arial"/>
              </a:rPr>
              <a:t> </a:t>
            </a:r>
            <a:r>
              <a:rPr lang="en-US" sz="4800" b="1" spc="240" dirty="0" err="1" smtClean="0">
                <a:solidFill>
                  <a:srgbClr val="622A2A"/>
                </a:solidFill>
                <a:latin typeface="Arial"/>
                <a:cs typeface="Arial"/>
              </a:rPr>
              <a:t>Nilai</a:t>
            </a:r>
            <a:r>
              <a:rPr lang="en-US" sz="4800" b="1" spc="240" dirty="0" smtClean="0">
                <a:solidFill>
                  <a:srgbClr val="622A2A"/>
                </a:solidFill>
                <a:latin typeface="Arial"/>
                <a:cs typeface="Arial"/>
              </a:rPr>
              <a:t> </a:t>
            </a:r>
            <a:r>
              <a:rPr lang="en-US" sz="4800" b="1" spc="240" dirty="0" err="1" smtClean="0">
                <a:solidFill>
                  <a:srgbClr val="622A2A"/>
                </a:solidFill>
                <a:latin typeface="Arial"/>
                <a:cs typeface="Arial"/>
              </a:rPr>
              <a:t>dalam</a:t>
            </a:r>
            <a:r>
              <a:rPr lang="en-US" sz="4800" b="1" spc="240" dirty="0" smtClean="0">
                <a:solidFill>
                  <a:srgbClr val="622A2A"/>
                </a:solidFill>
                <a:latin typeface="Arial"/>
                <a:cs typeface="Arial"/>
              </a:rPr>
              <a:t> </a:t>
            </a:r>
            <a:r>
              <a:rPr lang="en-US" sz="4800" b="1" spc="240" dirty="0" err="1" smtClean="0">
                <a:solidFill>
                  <a:srgbClr val="622A2A"/>
                </a:solidFill>
                <a:latin typeface="Arial"/>
                <a:cs typeface="Arial"/>
              </a:rPr>
              <a:t>Cerita</a:t>
            </a:r>
            <a:r>
              <a:rPr lang="en-US" sz="4800" b="1" spc="240" dirty="0" smtClean="0">
                <a:solidFill>
                  <a:srgbClr val="622A2A"/>
                </a:solidFill>
                <a:latin typeface="Arial"/>
                <a:cs typeface="Arial"/>
              </a:rPr>
              <a:t> </a:t>
            </a:r>
            <a:r>
              <a:rPr lang="en-US" sz="4800" b="1" spc="240" dirty="0" err="1" smtClean="0">
                <a:solidFill>
                  <a:srgbClr val="622A2A"/>
                </a:solidFill>
                <a:latin typeface="Arial"/>
                <a:cs typeface="Arial"/>
              </a:rPr>
              <a:t>Lintas</a:t>
            </a:r>
            <a:r>
              <a:rPr lang="en-US" sz="4800" b="1" spc="240" dirty="0" smtClean="0">
                <a:solidFill>
                  <a:srgbClr val="622A2A"/>
                </a:solidFill>
                <a:latin typeface="Arial"/>
                <a:cs typeface="Arial"/>
              </a:rPr>
              <a:t> </a:t>
            </a:r>
            <a:r>
              <a:rPr lang="en-US" sz="4800" b="1" spc="240" dirty="0" err="1" smtClean="0">
                <a:solidFill>
                  <a:srgbClr val="622A2A"/>
                </a:solidFill>
                <a:latin typeface="Arial"/>
                <a:cs typeface="Arial"/>
              </a:rPr>
              <a:t>Zaman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8194" y="3040247"/>
            <a:ext cx="51949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395">
                <a:solidFill>
                  <a:srgbClr val="622A2A"/>
                </a:solidFill>
                <a:latin typeface="Trebuchet MS"/>
                <a:cs typeface="Trebuchet MS"/>
              </a:rPr>
              <a:t>Bahasa</a:t>
            </a:r>
            <a:r>
              <a:rPr sz="4800" spc="-16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4800" spc="200">
                <a:solidFill>
                  <a:srgbClr val="622A2A"/>
                </a:solidFill>
                <a:latin typeface="Trebuchet MS"/>
                <a:cs typeface="Trebuchet MS"/>
              </a:rPr>
              <a:t>Indonesia</a:t>
            </a:r>
            <a:endParaRPr sz="48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630904" y="1386843"/>
            <a:ext cx="4429124" cy="89001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18532" y="2199285"/>
            <a:ext cx="10591798" cy="70580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95569" y="1136683"/>
            <a:ext cx="3033395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950" spc="415">
                <a:solidFill>
                  <a:srgbClr val="000000"/>
                </a:solidFill>
                <a:latin typeface="Arial MT"/>
                <a:cs typeface="Arial MT"/>
              </a:rPr>
              <a:t>N</a:t>
            </a:r>
            <a:r>
              <a:rPr sz="4950" spc="260">
                <a:solidFill>
                  <a:srgbClr val="000000"/>
                </a:solidFill>
                <a:latin typeface="Arial MT"/>
                <a:cs typeface="Arial MT"/>
              </a:rPr>
              <a:t>i</a:t>
            </a:r>
            <a:r>
              <a:rPr sz="4950" spc="204">
                <a:solidFill>
                  <a:srgbClr val="000000"/>
                </a:solidFill>
                <a:latin typeface="Arial MT"/>
                <a:cs typeface="Arial MT"/>
              </a:rPr>
              <a:t>l</a:t>
            </a:r>
            <a:r>
              <a:rPr sz="4950" spc="48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sz="4950" spc="260">
                <a:solidFill>
                  <a:srgbClr val="000000"/>
                </a:solidFill>
                <a:latin typeface="Arial MT"/>
                <a:cs typeface="Arial MT"/>
              </a:rPr>
              <a:t>i</a:t>
            </a:r>
            <a:r>
              <a:rPr sz="4950" spc="585">
                <a:solidFill>
                  <a:srgbClr val="000000"/>
                </a:solidFill>
                <a:latin typeface="Arial MT"/>
                <a:cs typeface="Arial MT"/>
              </a:rPr>
              <a:t>-</a:t>
            </a:r>
            <a:r>
              <a:rPr sz="4950" spc="50">
                <a:solidFill>
                  <a:srgbClr val="000000"/>
                </a:solidFill>
                <a:latin typeface="Arial MT"/>
                <a:cs typeface="Arial MT"/>
              </a:rPr>
              <a:t>n</a:t>
            </a:r>
            <a:r>
              <a:rPr sz="4950" spc="260">
                <a:solidFill>
                  <a:srgbClr val="000000"/>
                </a:solidFill>
                <a:latin typeface="Arial MT"/>
                <a:cs typeface="Arial MT"/>
              </a:rPr>
              <a:t>i</a:t>
            </a:r>
            <a:r>
              <a:rPr sz="4950" spc="204">
                <a:solidFill>
                  <a:srgbClr val="000000"/>
                </a:solidFill>
                <a:latin typeface="Arial MT"/>
                <a:cs typeface="Arial MT"/>
              </a:rPr>
              <a:t>l</a:t>
            </a:r>
            <a:r>
              <a:rPr sz="4950" spc="480">
                <a:solidFill>
                  <a:srgbClr val="000000"/>
                </a:solidFill>
                <a:latin typeface="Arial MT"/>
                <a:cs typeface="Arial MT"/>
              </a:rPr>
              <a:t>a</a:t>
            </a:r>
            <a:r>
              <a:rPr sz="4950" spc="360">
                <a:solidFill>
                  <a:srgbClr val="000000"/>
                </a:solidFill>
                <a:latin typeface="Arial MT"/>
                <a:cs typeface="Arial MT"/>
              </a:rPr>
              <a:t>i</a:t>
            </a:r>
            <a:endParaRPr sz="495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258152"/>
            <a:ext cx="3762239" cy="802884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1967" y="723723"/>
            <a:ext cx="309499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>
                <a:latin typeface="Arial MT"/>
                <a:cs typeface="Arial MT"/>
              </a:rPr>
              <a:t>Struktur</a:t>
            </a:r>
            <a:r>
              <a:rPr spc="-130">
                <a:latin typeface="Arial MT"/>
                <a:cs typeface="Arial MT"/>
              </a:rPr>
              <a:t> </a:t>
            </a:r>
            <a:r>
              <a:rPr spc="190">
                <a:latin typeface="Arial MT"/>
                <a:cs typeface="Arial MT"/>
              </a:rPr>
              <a:t>Hikayat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41967" y="1508567"/>
            <a:ext cx="14478636" cy="859790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81940" indent="-269875" algn="just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282575" algn="l"/>
              </a:tabLst>
            </a:pP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Abstraksi</a:t>
            </a:r>
            <a:endParaRPr sz="2300">
              <a:latin typeface="Trebuchet MS"/>
              <a:cs typeface="Trebuchet MS"/>
            </a:endParaRPr>
          </a:p>
          <a:p>
            <a:pPr marL="12700" marR="5080" algn="just">
              <a:lnSpc>
                <a:spcPct val="122300"/>
              </a:lnSpc>
            </a:pP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Abstraksi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305">
                <a:solidFill>
                  <a:srgbClr val="622A2A"/>
                </a:solidFill>
                <a:latin typeface="Trebuchet MS"/>
                <a:cs typeface="Trebuchet MS"/>
              </a:rPr>
              <a:t>ada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di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teks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berisi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mengenai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sebuah 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inti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cerita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nantinya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akan 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dikembangkan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menjadi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berbagai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macam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peristiwa.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Pada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umumnya,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abstraksi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sering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disebut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sebagai </a:t>
            </a:r>
            <a:r>
              <a:rPr sz="2300" spc="-68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gambaran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5">
                <a:solidFill>
                  <a:srgbClr val="622A2A"/>
                </a:solidFill>
                <a:latin typeface="Trebuchet MS"/>
                <a:cs typeface="Trebuchet MS"/>
              </a:rPr>
              <a:t>ada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di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cerita.</a:t>
            </a:r>
            <a:endParaRPr sz="2300">
              <a:latin typeface="Trebuchet MS"/>
              <a:cs typeface="Trebuchet MS"/>
            </a:endParaRPr>
          </a:p>
          <a:p>
            <a:pPr marL="348615" indent="-336550" algn="just">
              <a:lnSpc>
                <a:spcPct val="100000"/>
              </a:lnSpc>
              <a:spcBef>
                <a:spcPts val="615"/>
              </a:spcBef>
              <a:buAutoNum type="arabicPeriod" startAt="2"/>
              <a:tabLst>
                <a:tab pos="349250" algn="l"/>
              </a:tabLst>
            </a:pP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Orientasi</a:t>
            </a:r>
            <a:endParaRPr sz="2300">
              <a:latin typeface="Trebuchet MS"/>
              <a:cs typeface="Trebuchet MS"/>
            </a:endParaRPr>
          </a:p>
          <a:p>
            <a:pPr marL="12700" marR="5080" algn="just">
              <a:lnSpc>
                <a:spcPct val="122300"/>
              </a:lnSpc>
            </a:pP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Orientasi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adalah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salah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satu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35">
                <a:solidFill>
                  <a:srgbClr val="622A2A"/>
                </a:solidFill>
                <a:latin typeface="Trebuchet MS"/>
                <a:cs typeface="Trebuchet MS"/>
              </a:rPr>
              <a:t>struktur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15">
                <a:solidFill>
                  <a:srgbClr val="622A2A"/>
                </a:solidFill>
                <a:latin typeface="Trebuchet MS"/>
                <a:cs typeface="Trebuchet MS"/>
              </a:rPr>
              <a:t>bagian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5">
                <a:solidFill>
                  <a:srgbClr val="622A2A"/>
                </a:solidFill>
                <a:latin typeface="Trebuchet MS"/>
                <a:cs typeface="Trebuchet MS"/>
              </a:rPr>
              <a:t>ada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di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teks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berisikan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mengenai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keterangan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waktu,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suasana,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tempat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5">
                <a:solidFill>
                  <a:srgbClr val="622A2A"/>
                </a:solidFill>
                <a:latin typeface="Trebuchet MS"/>
                <a:cs typeface="Trebuchet MS"/>
              </a:rPr>
              <a:t>ada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di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cerita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tersebut.</a:t>
            </a:r>
            <a:endParaRPr sz="2300">
              <a:latin typeface="Trebuchet MS"/>
              <a:cs typeface="Trebuchet MS"/>
            </a:endParaRPr>
          </a:p>
          <a:p>
            <a:pPr marL="348615" indent="-336550" algn="just">
              <a:lnSpc>
                <a:spcPct val="100000"/>
              </a:lnSpc>
              <a:spcBef>
                <a:spcPts val="615"/>
              </a:spcBef>
              <a:buAutoNum type="arabicPeriod" startAt="3"/>
              <a:tabLst>
                <a:tab pos="349250" algn="l"/>
              </a:tabLst>
            </a:pP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Komplikasi</a:t>
            </a:r>
            <a:endParaRPr sz="2300">
              <a:latin typeface="Trebuchet MS"/>
              <a:cs typeface="Trebuchet MS"/>
            </a:endParaRPr>
          </a:p>
          <a:p>
            <a:pPr marL="12700" marR="8890" algn="just">
              <a:lnSpc>
                <a:spcPct val="122300"/>
              </a:lnSpc>
            </a:pP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Pada </a:t>
            </a:r>
            <a:r>
              <a:rPr sz="2300" spc="-35">
                <a:solidFill>
                  <a:srgbClr val="622A2A"/>
                </a:solidFill>
                <a:latin typeface="Trebuchet MS"/>
                <a:cs typeface="Trebuchet MS"/>
              </a:rPr>
              <a:t>struktur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teks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300" spc="-95">
                <a:solidFill>
                  <a:srgbClr val="622A2A"/>
                </a:solidFill>
                <a:latin typeface="Trebuchet MS"/>
                <a:cs typeface="Trebuchet MS"/>
              </a:rPr>
              <a:t>ini,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komplikasi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berisikan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mengenai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urutan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berbagai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peristiwa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dihubungkan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sesuai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sebab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akibat.</a:t>
            </a:r>
            <a:endParaRPr sz="2300">
              <a:latin typeface="Trebuchet MS"/>
              <a:cs typeface="Trebuchet MS"/>
            </a:endParaRPr>
          </a:p>
          <a:p>
            <a:pPr marL="351155" indent="-339090" algn="just">
              <a:lnSpc>
                <a:spcPct val="100000"/>
              </a:lnSpc>
              <a:spcBef>
                <a:spcPts val="615"/>
              </a:spcBef>
              <a:buAutoNum type="arabicPeriod" startAt="4"/>
              <a:tabLst>
                <a:tab pos="351790" algn="l"/>
              </a:tabLst>
            </a:pP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Evaluasi</a:t>
            </a:r>
            <a:endParaRPr sz="2300">
              <a:latin typeface="Trebuchet MS"/>
              <a:cs typeface="Trebuchet MS"/>
            </a:endParaRPr>
          </a:p>
          <a:p>
            <a:pPr marL="12700" marR="5715" algn="just">
              <a:lnSpc>
                <a:spcPct val="122300"/>
              </a:lnSpc>
            </a:pP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Di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300" spc="215">
                <a:solidFill>
                  <a:srgbClr val="622A2A"/>
                </a:solidFill>
                <a:latin typeface="Trebuchet MS"/>
                <a:cs typeface="Trebuchet MS"/>
              </a:rPr>
              <a:t>bagian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evaluasi,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berbagai 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macam 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konflik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mulai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memperoleh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berbagai 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resolusi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juga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penyelesaian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dilakukan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oleh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peran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tokoh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sangat 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sentral.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Evaluasi </a:t>
            </a:r>
            <a:r>
              <a:rPr sz="2300" spc="215">
                <a:solidFill>
                  <a:srgbClr val="622A2A"/>
                </a:solidFill>
                <a:latin typeface="Trebuchet MS"/>
                <a:cs typeface="Trebuchet MS"/>
              </a:rPr>
              <a:t>dapat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membuat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teks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seakan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mendekati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akhir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cerita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ataupun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akhir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dari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teks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tersebut.</a:t>
            </a:r>
            <a:endParaRPr sz="2300">
              <a:latin typeface="Trebuchet MS"/>
              <a:cs typeface="Trebuchet MS"/>
            </a:endParaRPr>
          </a:p>
          <a:p>
            <a:pPr marL="353060" indent="-340995" algn="just">
              <a:lnSpc>
                <a:spcPct val="100000"/>
              </a:lnSpc>
              <a:spcBef>
                <a:spcPts val="610"/>
              </a:spcBef>
              <a:buAutoNum type="arabicPeriod" startAt="5"/>
              <a:tabLst>
                <a:tab pos="353695" algn="l"/>
              </a:tabLst>
            </a:pP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Resolusi</a:t>
            </a:r>
            <a:endParaRPr sz="2300">
              <a:latin typeface="Trebuchet MS"/>
              <a:cs typeface="Trebuchet MS"/>
            </a:endParaRPr>
          </a:p>
          <a:p>
            <a:pPr marL="12700" marR="12065" algn="just">
              <a:lnSpc>
                <a:spcPct val="122300"/>
              </a:lnSpc>
            </a:pP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Perlu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dipahami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bahwa 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resolusi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menjadi </a:t>
            </a:r>
            <a:r>
              <a:rPr sz="2300" spc="215">
                <a:solidFill>
                  <a:srgbClr val="622A2A"/>
                </a:solidFill>
                <a:latin typeface="Trebuchet MS"/>
                <a:cs typeface="Trebuchet MS"/>
              </a:rPr>
              <a:t>bagian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teks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berisi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mengenai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berbagai </a:t>
            </a:r>
            <a:r>
              <a:rPr sz="23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macam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solusi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dari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suatu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masalah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dialami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oleh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tokoh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atau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karakter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5">
                <a:solidFill>
                  <a:srgbClr val="622A2A"/>
                </a:solidFill>
                <a:latin typeface="Trebuchet MS"/>
                <a:cs typeface="Trebuchet MS"/>
              </a:rPr>
              <a:t>ada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di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cerita.</a:t>
            </a:r>
            <a:endParaRPr sz="2300">
              <a:latin typeface="Trebuchet MS"/>
              <a:cs typeface="Trebuchet MS"/>
            </a:endParaRPr>
          </a:p>
          <a:p>
            <a:pPr marL="363220" indent="-351155" algn="just">
              <a:lnSpc>
                <a:spcPct val="100000"/>
              </a:lnSpc>
              <a:spcBef>
                <a:spcPts val="615"/>
              </a:spcBef>
              <a:buAutoNum type="arabicPeriod" startAt="6"/>
              <a:tabLst>
                <a:tab pos="363855" algn="l"/>
              </a:tabLst>
            </a:pPr>
            <a:r>
              <a:rPr sz="2300" spc="235">
                <a:solidFill>
                  <a:srgbClr val="622A2A"/>
                </a:solidFill>
                <a:latin typeface="Trebuchet MS"/>
                <a:cs typeface="Trebuchet MS"/>
              </a:rPr>
              <a:t>Koda</a:t>
            </a:r>
            <a:endParaRPr sz="2300">
              <a:latin typeface="Trebuchet MS"/>
              <a:cs typeface="Trebuchet MS"/>
            </a:endParaRPr>
          </a:p>
          <a:p>
            <a:pPr marL="12700" marR="10160" algn="just">
              <a:lnSpc>
                <a:spcPct val="122300"/>
              </a:lnSpc>
            </a:pPr>
            <a:r>
              <a:rPr sz="2300" spc="235">
                <a:solidFill>
                  <a:srgbClr val="622A2A"/>
                </a:solidFill>
                <a:latin typeface="Trebuchet MS"/>
                <a:cs typeface="Trebuchet MS"/>
              </a:rPr>
              <a:t>Koda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adalah </a:t>
            </a:r>
            <a:r>
              <a:rPr sz="2300" spc="215">
                <a:solidFill>
                  <a:srgbClr val="622A2A"/>
                </a:solidFill>
                <a:latin typeface="Trebuchet MS"/>
                <a:cs typeface="Trebuchet MS"/>
              </a:rPr>
              <a:t>bagian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akhir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penulisan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teks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hikayat. 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Pada </a:t>
            </a:r>
            <a:r>
              <a:rPr sz="2300" spc="215">
                <a:solidFill>
                  <a:srgbClr val="622A2A"/>
                </a:solidFill>
                <a:latin typeface="Trebuchet MS"/>
                <a:cs typeface="Trebuchet MS"/>
              </a:rPr>
              <a:t>bagian </a:t>
            </a:r>
            <a:r>
              <a:rPr sz="2300" spc="-95">
                <a:solidFill>
                  <a:srgbClr val="622A2A"/>
                </a:solidFill>
                <a:latin typeface="Trebuchet MS"/>
                <a:cs typeface="Trebuchet MS"/>
              </a:rPr>
              <a:t>ini,</a:t>
            </a:r>
            <a:r>
              <a:rPr sz="2300" spc="-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kita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bisa 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sebut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kesimpulan.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59941" y="1534072"/>
            <a:ext cx="5305424" cy="87529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3242299"/>
            <a:ext cx="342646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5"/>
              <a:t>Jenis-jenis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4056" y="4425494"/>
            <a:ext cx="8952230" cy="3526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6200"/>
              </a:lnSpc>
              <a:spcBef>
                <a:spcPts val="95"/>
              </a:spcBef>
            </a:pP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Prosa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lama 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ini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45">
                <a:solidFill>
                  <a:srgbClr val="622A2A"/>
                </a:solidFill>
                <a:latin typeface="Trebuchet MS"/>
                <a:cs typeface="Trebuchet MS"/>
              </a:rPr>
              <a:t>pada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umumnya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bertemakan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tentang 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sejarah,</a:t>
            </a:r>
            <a:r>
              <a:rPr sz="2600" spc="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95">
                <a:solidFill>
                  <a:srgbClr val="622A2A"/>
                </a:solidFill>
                <a:latin typeface="Trebuchet MS"/>
                <a:cs typeface="Trebuchet MS"/>
              </a:rPr>
              <a:t>keagamaan,</a:t>
            </a:r>
            <a:r>
              <a:rPr sz="2600" spc="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0">
                <a:solidFill>
                  <a:srgbClr val="622A2A"/>
                </a:solidFill>
                <a:latin typeface="Trebuchet MS"/>
                <a:cs typeface="Trebuchet MS"/>
              </a:rPr>
              <a:t>biografis,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80">
                <a:solidFill>
                  <a:srgbClr val="622A2A"/>
                </a:solidFill>
                <a:latin typeface="Trebuchet MS"/>
                <a:cs typeface="Trebuchet MS"/>
              </a:rPr>
              <a:t>epos,</a:t>
            </a:r>
            <a:r>
              <a:rPr sz="2600" spc="8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cerita</a:t>
            </a: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rakyat </a:t>
            </a: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29">
                <a:solidFill>
                  <a:srgbClr val="622A2A"/>
                </a:solidFill>
                <a:latin typeface="Trebuchet MS"/>
                <a:cs typeface="Trebuchet MS"/>
              </a:rPr>
              <a:t>segala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unsur</a:t>
            </a:r>
            <a:r>
              <a:rPr sz="26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keajaiban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mukjizatnya. 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Adanya </a:t>
            </a:r>
            <a:r>
              <a:rPr sz="2600" spc="225">
                <a:solidFill>
                  <a:srgbClr val="622A2A"/>
                </a:solidFill>
                <a:latin typeface="Trebuchet MS"/>
                <a:cs typeface="Trebuchet MS"/>
              </a:rPr>
              <a:t>keberagaman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cerita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membuat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prosa 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ini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terbagi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menjadi 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berbagai 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jenis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dilihat </a:t>
            </a:r>
            <a:r>
              <a:rPr sz="26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dua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aspek.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Jenis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dilihat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segi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historis 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segi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isi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0">
                <a:solidFill>
                  <a:srgbClr val="622A2A"/>
                </a:solidFill>
                <a:latin typeface="Trebuchet MS"/>
                <a:cs typeface="Trebuchet MS"/>
              </a:rPr>
              <a:t>ceritanya.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59941" y="1534075"/>
            <a:ext cx="5305424" cy="87529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741307"/>
            <a:ext cx="342646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85"/>
              <a:t>Jenis-jenis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4056" y="2024629"/>
            <a:ext cx="491871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171575" algn="l"/>
                <a:tab pos="2182495" algn="l"/>
                <a:tab pos="3714750" algn="l"/>
              </a:tabLst>
            </a:pP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Pada	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jenis	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Historis,	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47562" y="2024629"/>
            <a:ext cx="376237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522095" algn="l"/>
                <a:tab pos="2439670" algn="l"/>
              </a:tabLst>
            </a:pPr>
            <a:r>
              <a:rPr sz="26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4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4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225">
                <a:solidFill>
                  <a:srgbClr val="622A2A"/>
                </a:solidFill>
                <a:latin typeface="Trebuchet MS"/>
                <a:cs typeface="Trebuchet MS"/>
              </a:rPr>
              <a:t>j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0"/>
              </a:spcBef>
            </a:pPr>
            <a:r>
              <a:rPr spc="265"/>
              <a:t>beberapa</a:t>
            </a:r>
            <a:r>
              <a:rPr spc="5"/>
              <a:t> </a:t>
            </a:r>
            <a:r>
              <a:rPr spc="70"/>
              <a:t>kelompok,</a:t>
            </a:r>
            <a:r>
              <a:rPr spc="5"/>
              <a:t> </a:t>
            </a:r>
            <a:r>
              <a:rPr spc="250"/>
              <a:t>sebagai</a:t>
            </a:r>
            <a:r>
              <a:rPr spc="5"/>
              <a:t> berikut.</a:t>
            </a:r>
          </a:p>
          <a:p>
            <a:pPr marL="12700" marR="10160" algn="just">
              <a:lnSpc>
                <a:spcPct val="126200"/>
              </a:lnSpc>
              <a:spcBef>
                <a:spcPts val="5"/>
              </a:spcBef>
            </a:pPr>
            <a:r>
              <a:rPr spc="150"/>
              <a:t>Hikayat</a:t>
            </a:r>
            <a:r>
              <a:rPr spc="155"/>
              <a:t> </a:t>
            </a:r>
            <a:r>
              <a:rPr spc="140"/>
              <a:t>Melayu:</a:t>
            </a:r>
            <a:r>
              <a:rPr spc="145"/>
              <a:t> </a:t>
            </a:r>
            <a:r>
              <a:rPr spc="200"/>
              <a:t>Mengisahkan</a:t>
            </a:r>
            <a:r>
              <a:rPr spc="204"/>
              <a:t> </a:t>
            </a:r>
            <a:r>
              <a:rPr spc="140"/>
              <a:t>tentang</a:t>
            </a:r>
            <a:r>
              <a:rPr spc="145"/>
              <a:t> </a:t>
            </a:r>
            <a:r>
              <a:rPr spc="-10"/>
              <a:t>unsur </a:t>
            </a:r>
            <a:r>
              <a:rPr spc="-5"/>
              <a:t> </a:t>
            </a:r>
            <a:r>
              <a:rPr spc="195"/>
              <a:t>keagamaan,</a:t>
            </a:r>
            <a:r>
              <a:rPr/>
              <a:t> </a:t>
            </a:r>
            <a:r>
              <a:rPr spc="60"/>
              <a:t>yaitu</a:t>
            </a:r>
            <a:r>
              <a:rPr spc="5"/>
              <a:t> </a:t>
            </a:r>
            <a:r>
              <a:rPr spc="335"/>
              <a:t>agama</a:t>
            </a:r>
            <a:r>
              <a:rPr spc="5"/>
              <a:t> Islam.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/>
          </a:p>
          <a:p>
            <a:pPr marL="12700" marR="8890" algn="just">
              <a:lnSpc>
                <a:spcPct val="126200"/>
              </a:lnSpc>
              <a:spcBef>
                <a:spcPts val="5"/>
              </a:spcBef>
            </a:pPr>
            <a:r>
              <a:rPr spc="150"/>
              <a:t>Hikayat </a:t>
            </a:r>
            <a:r>
              <a:rPr spc="175"/>
              <a:t>Jawa: </a:t>
            </a:r>
            <a:r>
              <a:rPr spc="220"/>
              <a:t>Budaya </a:t>
            </a:r>
            <a:r>
              <a:rPr spc="254"/>
              <a:t>Jawa </a:t>
            </a:r>
            <a:r>
              <a:rPr spc="25"/>
              <a:t>memiliki </a:t>
            </a:r>
            <a:r>
              <a:rPr spc="254"/>
              <a:t>beragam </a:t>
            </a:r>
            <a:r>
              <a:rPr spc="10"/>
              <a:t>jenis </a:t>
            </a:r>
            <a:r>
              <a:rPr spc="15"/>
              <a:t> </a:t>
            </a:r>
            <a:r>
              <a:rPr spc="235"/>
              <a:t>yang </a:t>
            </a:r>
            <a:r>
              <a:rPr spc="145"/>
              <a:t>dipengaruhi </a:t>
            </a:r>
            <a:r>
              <a:rPr spc="335"/>
              <a:t>agama </a:t>
            </a:r>
            <a:r>
              <a:rPr spc="70"/>
              <a:t>Islam </a:t>
            </a:r>
            <a:r>
              <a:rPr spc="245"/>
              <a:t>dan </a:t>
            </a:r>
            <a:r>
              <a:rPr spc="25"/>
              <a:t>Hindu, </a:t>
            </a:r>
            <a:r>
              <a:rPr spc="195"/>
              <a:t>sehingga </a:t>
            </a:r>
            <a:r>
              <a:rPr spc="200"/>
              <a:t> </a:t>
            </a:r>
            <a:r>
              <a:rPr spc="204"/>
              <a:t>banyak </a:t>
            </a:r>
            <a:r>
              <a:rPr spc="114"/>
              <a:t>hikayat </a:t>
            </a:r>
            <a:r>
              <a:rPr spc="235"/>
              <a:t>yang </a:t>
            </a:r>
            <a:r>
              <a:rPr spc="140"/>
              <a:t>diceritakan </a:t>
            </a:r>
            <a:r>
              <a:rPr spc="25"/>
              <a:t>memiliki </a:t>
            </a:r>
            <a:r>
              <a:rPr spc="110"/>
              <a:t>kemiripan </a:t>
            </a:r>
            <a:r>
              <a:rPr spc="114"/>
              <a:t> </a:t>
            </a:r>
            <a:r>
              <a:rPr spc="-25"/>
              <a:t>sifat,</a:t>
            </a:r>
            <a:r>
              <a:rPr/>
              <a:t> </a:t>
            </a:r>
            <a:r>
              <a:rPr spc="15"/>
              <a:t>tokoh,</a:t>
            </a:r>
            <a:r>
              <a:rPr spc="5"/>
              <a:t> </a:t>
            </a:r>
            <a:r>
              <a:rPr spc="245"/>
              <a:t>dan</a:t>
            </a:r>
            <a:r>
              <a:rPr spc="5"/>
              <a:t> </a:t>
            </a:r>
            <a:r>
              <a:rPr spc="-20"/>
              <a:t>alur.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/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pc="150"/>
              <a:t>Hikayat</a:t>
            </a:r>
            <a:r>
              <a:rPr spc="-5"/>
              <a:t> </a:t>
            </a:r>
            <a:r>
              <a:rPr spc="95"/>
              <a:t>India:</a:t>
            </a:r>
            <a:r>
              <a:rPr/>
              <a:t> </a:t>
            </a:r>
            <a:r>
              <a:rPr spc="95"/>
              <a:t>Memiliki</a:t>
            </a:r>
            <a:r>
              <a:rPr/>
              <a:t> </a:t>
            </a:r>
            <a:r>
              <a:rPr spc="-10"/>
              <a:t>unsur</a:t>
            </a:r>
            <a:r>
              <a:rPr/>
              <a:t> </a:t>
            </a:r>
            <a:r>
              <a:rPr spc="265"/>
              <a:t>keagamaan</a:t>
            </a:r>
            <a:r>
              <a:rPr/>
              <a:t> </a:t>
            </a:r>
            <a:r>
              <a:rPr spc="35"/>
              <a:t>Hindu.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/>
          </a:p>
          <a:p>
            <a:pPr marL="12700" marR="5080" algn="just">
              <a:lnSpc>
                <a:spcPct val="126200"/>
              </a:lnSpc>
              <a:spcBef>
                <a:spcPts val="5"/>
              </a:spcBef>
            </a:pPr>
            <a:r>
              <a:rPr spc="150"/>
              <a:t>Hikayat </a:t>
            </a:r>
            <a:r>
              <a:rPr spc="130"/>
              <a:t>Arab-Persia: </a:t>
            </a:r>
            <a:r>
              <a:rPr spc="175"/>
              <a:t>Mayoritas </a:t>
            </a:r>
            <a:r>
              <a:rPr spc="335"/>
              <a:t>agama </a:t>
            </a:r>
            <a:r>
              <a:rPr spc="140"/>
              <a:t>di </a:t>
            </a:r>
            <a:r>
              <a:rPr spc="155"/>
              <a:t>Arab-Persia </a:t>
            </a:r>
            <a:r>
              <a:rPr spc="-770"/>
              <a:t> </a:t>
            </a:r>
            <a:r>
              <a:rPr spc="235"/>
              <a:t>adalah </a:t>
            </a:r>
            <a:r>
              <a:rPr spc="70"/>
              <a:t>Islam </a:t>
            </a:r>
            <a:r>
              <a:rPr spc="195"/>
              <a:t>sehingga </a:t>
            </a:r>
            <a:r>
              <a:rPr spc="225"/>
              <a:t>sebagian </a:t>
            </a:r>
            <a:r>
              <a:rPr spc="185"/>
              <a:t>besar </a:t>
            </a:r>
            <a:r>
              <a:rPr spc="114"/>
              <a:t>hikayat </a:t>
            </a:r>
            <a:r>
              <a:rPr spc="235"/>
              <a:t>yang </a:t>
            </a:r>
            <a:r>
              <a:rPr spc="240"/>
              <a:t> </a:t>
            </a:r>
            <a:r>
              <a:rPr spc="140"/>
              <a:t>dibuat</a:t>
            </a:r>
            <a:r>
              <a:rPr/>
              <a:t> </a:t>
            </a:r>
            <a:r>
              <a:rPr spc="155"/>
              <a:t>bertemakan</a:t>
            </a:r>
            <a:r>
              <a:rPr spc="5"/>
              <a:t> </a:t>
            </a:r>
            <a:r>
              <a:rPr spc="70"/>
              <a:t>Islam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359941" y="1534072"/>
            <a:ext cx="5305424" cy="87529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235935"/>
            <a:ext cx="3426460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10">
                <a:latin typeface="Arial MT"/>
                <a:cs typeface="Arial MT"/>
              </a:rPr>
              <a:t>Jenis-jenis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4056" y="1419129"/>
            <a:ext cx="3366135" cy="1026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95"/>
              </a:spcBef>
              <a:tabLst>
                <a:tab pos="2377440" algn="l"/>
              </a:tabLst>
            </a:pP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360">
                <a:solidFill>
                  <a:srgbClr val="622A2A"/>
                </a:solidFill>
                <a:latin typeface="Trebuchet MS"/>
                <a:cs typeface="Trebuchet MS"/>
              </a:rPr>
              <a:t>,  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berikut.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96584" y="1519255"/>
            <a:ext cx="531304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24255" algn="l"/>
                <a:tab pos="2506345" algn="l"/>
                <a:tab pos="3965575" algn="l"/>
              </a:tabLst>
            </a:pP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jenis	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	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adalah	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sebagai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056" y="2419526"/>
            <a:ext cx="8951595" cy="75285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95" algn="just">
              <a:lnSpc>
                <a:spcPct val="126200"/>
              </a:lnSpc>
              <a:spcBef>
                <a:spcPts val="95"/>
              </a:spcBef>
            </a:pP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Sejarah: </a:t>
            </a:r>
            <a:r>
              <a:rPr sz="2600" spc="200">
                <a:solidFill>
                  <a:srgbClr val="622A2A"/>
                </a:solidFill>
                <a:latin typeface="Trebuchet MS"/>
                <a:cs typeface="Trebuchet MS"/>
              </a:rPr>
              <a:t>Mengisahkan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tentang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tokoh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kejadian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bersejarah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bersifat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-60">
                <a:solidFill>
                  <a:srgbClr val="622A2A"/>
                </a:solidFill>
                <a:latin typeface="Trebuchet MS"/>
                <a:cs typeface="Trebuchet MS"/>
              </a:rPr>
              <a:t>fiksi.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Trebuchet MS"/>
              <a:cs typeface="Trebuchet MS"/>
            </a:endParaRPr>
          </a:p>
          <a:p>
            <a:pPr marL="12700" marR="11430" algn="just">
              <a:lnSpc>
                <a:spcPct val="126200"/>
              </a:lnSpc>
            </a:pP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Biografi: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Kisah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ditulis </a:t>
            </a:r>
            <a:r>
              <a:rPr sz="2600" spc="90">
                <a:solidFill>
                  <a:srgbClr val="622A2A"/>
                </a:solidFill>
                <a:latin typeface="Trebuchet MS"/>
                <a:cs typeface="Trebuchet MS"/>
              </a:rPr>
              <a:t>berfokus </a:t>
            </a:r>
            <a:r>
              <a:rPr sz="2600" spc="345">
                <a:solidFill>
                  <a:srgbClr val="622A2A"/>
                </a:solidFill>
                <a:latin typeface="Trebuchet MS"/>
                <a:cs typeface="Trebuchet MS"/>
              </a:rPr>
              <a:t>pada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satu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tokoh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saja.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Trebuchet MS"/>
              <a:cs typeface="Trebuchet MS"/>
            </a:endParaRPr>
          </a:p>
          <a:p>
            <a:pPr marL="12700" marR="7620" algn="just">
              <a:lnSpc>
                <a:spcPct val="126200"/>
              </a:lnSpc>
            </a:pP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Agama: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Menceritakan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tentang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salah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satu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tokoh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35">
                <a:solidFill>
                  <a:srgbClr val="622A2A"/>
                </a:solidFill>
                <a:latin typeface="Trebuchet MS"/>
                <a:cs typeface="Trebuchet MS"/>
              </a:rPr>
              <a:t>agama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berpengaruh.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Trebuchet MS"/>
              <a:cs typeface="Trebuchet MS"/>
            </a:endParaRPr>
          </a:p>
          <a:p>
            <a:pPr marL="12700" marR="13970" algn="just">
              <a:lnSpc>
                <a:spcPct val="126200"/>
              </a:lnSpc>
            </a:pP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Peristiwa: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Menceritakan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tentang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sebuah</a:t>
            </a:r>
            <a:r>
              <a:rPr sz="26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peristiwa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besar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atau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penting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meskipun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hanya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-60">
                <a:solidFill>
                  <a:srgbClr val="622A2A"/>
                </a:solidFill>
                <a:latin typeface="Trebuchet MS"/>
                <a:cs typeface="Trebuchet MS"/>
              </a:rPr>
              <a:t>fiksi.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Trebuchet MS"/>
              <a:cs typeface="Trebuchet MS"/>
            </a:endParaRPr>
          </a:p>
          <a:p>
            <a:pPr marL="12700" marR="5080" algn="just">
              <a:lnSpc>
                <a:spcPct val="126200"/>
              </a:lnSpc>
            </a:pP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Cerita: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Terlepas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dari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tema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kerajaan</a:t>
            </a:r>
            <a:r>
              <a:rPr sz="26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kepahlawanan,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juga </a:t>
            </a:r>
            <a:r>
              <a:rPr sz="2600" spc="365">
                <a:solidFill>
                  <a:srgbClr val="622A2A"/>
                </a:solidFill>
                <a:latin typeface="Trebuchet MS"/>
                <a:cs typeface="Trebuchet MS"/>
              </a:rPr>
              <a:t>ada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mengisahkan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tentang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roman-roman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percintaan.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677954" y="1729687"/>
            <a:ext cx="4190999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9882" y="1312673"/>
            <a:ext cx="2033905" cy="762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800" spc="-85">
                <a:solidFill>
                  <a:srgbClr val="000000"/>
                </a:solidFill>
                <a:latin typeface="Arial MT"/>
                <a:cs typeface="Arial MT"/>
              </a:rPr>
              <a:t>B</a:t>
            </a:r>
            <a:r>
              <a:rPr sz="4800" spc="240">
                <a:solidFill>
                  <a:srgbClr val="000000"/>
                </a:solidFill>
                <a:latin typeface="Arial MT"/>
                <a:cs typeface="Arial MT"/>
              </a:rPr>
              <a:t>e</a:t>
            </a:r>
            <a:r>
              <a:rPr sz="4800" spc="65">
                <a:solidFill>
                  <a:srgbClr val="000000"/>
                </a:solidFill>
                <a:latin typeface="Arial MT"/>
                <a:cs typeface="Arial MT"/>
              </a:rPr>
              <a:t>n</a:t>
            </a:r>
            <a:r>
              <a:rPr sz="4800" spc="400">
                <a:solidFill>
                  <a:srgbClr val="000000"/>
                </a:solidFill>
                <a:latin typeface="Arial MT"/>
                <a:cs typeface="Arial MT"/>
              </a:rPr>
              <a:t>t</a:t>
            </a:r>
            <a:r>
              <a:rPr sz="4800" spc="-75">
                <a:solidFill>
                  <a:srgbClr val="000000"/>
                </a:solidFill>
                <a:latin typeface="Arial MT"/>
                <a:cs typeface="Arial MT"/>
              </a:rPr>
              <a:t>u</a:t>
            </a:r>
            <a:r>
              <a:rPr sz="4800" spc="295">
                <a:solidFill>
                  <a:srgbClr val="000000"/>
                </a:solidFill>
                <a:latin typeface="Arial MT"/>
                <a:cs typeface="Arial MT"/>
              </a:rPr>
              <a:t>k</a:t>
            </a:r>
            <a:endParaRPr sz="4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9882" y="2404571"/>
            <a:ext cx="8696960" cy="718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2800"/>
              </a:lnSpc>
              <a:spcBef>
                <a:spcPts val="100"/>
              </a:spcBef>
            </a:pPr>
            <a:r>
              <a:rPr sz="2550" spc="185">
                <a:latin typeface="Trebuchet MS"/>
                <a:cs typeface="Trebuchet MS"/>
              </a:rPr>
              <a:t>Apabila</a:t>
            </a:r>
            <a:r>
              <a:rPr sz="2550" spc="190">
                <a:latin typeface="Trebuchet MS"/>
                <a:cs typeface="Trebuchet MS"/>
              </a:rPr>
              <a:t> </a:t>
            </a:r>
            <a:r>
              <a:rPr sz="2550" spc="65">
                <a:latin typeface="Trebuchet MS"/>
                <a:cs typeface="Trebuchet MS"/>
              </a:rPr>
              <a:t>dilihat</a:t>
            </a:r>
            <a:r>
              <a:rPr sz="2550" spc="70">
                <a:latin typeface="Trebuchet MS"/>
                <a:cs typeface="Trebuchet MS"/>
              </a:rPr>
              <a:t> </a:t>
            </a:r>
            <a:r>
              <a:rPr sz="2550" spc="150">
                <a:latin typeface="Trebuchet MS"/>
                <a:cs typeface="Trebuchet MS"/>
              </a:rPr>
              <a:t>dari</a:t>
            </a:r>
            <a:r>
              <a:rPr sz="2550" spc="155">
                <a:latin typeface="Trebuchet MS"/>
                <a:cs typeface="Trebuchet MS"/>
              </a:rPr>
              <a:t> </a:t>
            </a:r>
            <a:r>
              <a:rPr sz="2550" spc="175">
                <a:latin typeface="Trebuchet MS"/>
                <a:cs typeface="Trebuchet MS"/>
              </a:rPr>
              <a:t>penggambarannya,</a:t>
            </a:r>
            <a:r>
              <a:rPr sz="2550" spc="180">
                <a:latin typeface="Trebuchet MS"/>
                <a:cs typeface="Trebuchet MS"/>
              </a:rPr>
              <a:t> </a:t>
            </a:r>
            <a:r>
              <a:rPr sz="2550" spc="100">
                <a:latin typeface="Trebuchet MS"/>
                <a:cs typeface="Trebuchet MS"/>
              </a:rPr>
              <a:t>hikayat </a:t>
            </a:r>
            <a:r>
              <a:rPr sz="2550" spc="105">
                <a:latin typeface="Trebuchet MS"/>
                <a:cs typeface="Trebuchet MS"/>
              </a:rPr>
              <a:t> </a:t>
            </a:r>
            <a:r>
              <a:rPr sz="2550" spc="160">
                <a:latin typeface="Trebuchet MS"/>
                <a:cs typeface="Trebuchet MS"/>
              </a:rPr>
              <a:t>terbagi </a:t>
            </a:r>
            <a:r>
              <a:rPr sz="2550" spc="114">
                <a:latin typeface="Trebuchet MS"/>
                <a:cs typeface="Trebuchet MS"/>
              </a:rPr>
              <a:t>ke </a:t>
            </a:r>
            <a:r>
              <a:rPr sz="2550" spc="190">
                <a:latin typeface="Trebuchet MS"/>
                <a:cs typeface="Trebuchet MS"/>
              </a:rPr>
              <a:t>dalam </a:t>
            </a:r>
            <a:r>
              <a:rPr sz="2550" spc="245">
                <a:latin typeface="Trebuchet MS"/>
                <a:cs typeface="Trebuchet MS"/>
              </a:rPr>
              <a:t>beberapa </a:t>
            </a:r>
            <a:r>
              <a:rPr sz="2550" spc="60">
                <a:latin typeface="Trebuchet MS"/>
                <a:cs typeface="Trebuchet MS"/>
              </a:rPr>
              <a:t>bentuk </a:t>
            </a:r>
            <a:r>
              <a:rPr sz="2550" spc="215">
                <a:latin typeface="Trebuchet MS"/>
                <a:cs typeface="Trebuchet MS"/>
              </a:rPr>
              <a:t>yang </a:t>
            </a:r>
            <a:r>
              <a:rPr sz="2550" spc="145">
                <a:latin typeface="Trebuchet MS"/>
                <a:cs typeface="Trebuchet MS"/>
              </a:rPr>
              <a:t>berbeda, </a:t>
            </a:r>
            <a:r>
              <a:rPr sz="2550" spc="150">
                <a:latin typeface="Trebuchet MS"/>
                <a:cs typeface="Trebuchet MS"/>
              </a:rPr>
              <a:t> </a:t>
            </a:r>
            <a:r>
              <a:rPr sz="2550" spc="235">
                <a:latin typeface="Trebuchet MS"/>
                <a:cs typeface="Trebuchet MS"/>
              </a:rPr>
              <a:t>sebagai</a:t>
            </a:r>
            <a:r>
              <a:rPr sz="2550" spc="-5">
                <a:latin typeface="Trebuchet MS"/>
                <a:cs typeface="Trebuchet MS"/>
              </a:rPr>
              <a:t> berikut.</a:t>
            </a:r>
            <a:endParaRPr sz="2550">
              <a:latin typeface="Trebuchet MS"/>
              <a:cs typeface="Trebuchet MS"/>
            </a:endParaRPr>
          </a:p>
          <a:p>
            <a:pPr marL="12700" marR="11430" algn="just">
              <a:lnSpc>
                <a:spcPct val="122800"/>
              </a:lnSpc>
            </a:pPr>
            <a:r>
              <a:rPr sz="2550" spc="165">
                <a:latin typeface="Trebuchet MS"/>
                <a:cs typeface="Trebuchet MS"/>
              </a:rPr>
              <a:t>Cerita </a:t>
            </a:r>
            <a:r>
              <a:rPr sz="2550" spc="75">
                <a:latin typeface="Trebuchet MS"/>
                <a:cs typeface="Trebuchet MS"/>
              </a:rPr>
              <a:t>rakyat:</a:t>
            </a:r>
            <a:r>
              <a:rPr sz="2550" spc="80">
                <a:latin typeface="Trebuchet MS"/>
                <a:cs typeface="Trebuchet MS"/>
              </a:rPr>
              <a:t> </a:t>
            </a:r>
            <a:r>
              <a:rPr sz="2550" spc="105">
                <a:latin typeface="Trebuchet MS"/>
                <a:cs typeface="Trebuchet MS"/>
              </a:rPr>
              <a:t>kisahnya</a:t>
            </a:r>
            <a:r>
              <a:rPr sz="2550" spc="110">
                <a:latin typeface="Trebuchet MS"/>
                <a:cs typeface="Trebuchet MS"/>
              </a:rPr>
              <a:t> </a:t>
            </a:r>
            <a:r>
              <a:rPr sz="2550" spc="190">
                <a:latin typeface="Trebuchet MS"/>
                <a:cs typeface="Trebuchet MS"/>
              </a:rPr>
              <a:t>digambarkan </a:t>
            </a:r>
            <a:r>
              <a:rPr sz="2550" spc="220">
                <a:latin typeface="Trebuchet MS"/>
                <a:cs typeface="Trebuchet MS"/>
              </a:rPr>
              <a:t>dengan </a:t>
            </a:r>
            <a:r>
              <a:rPr sz="2550" spc="240">
                <a:latin typeface="Trebuchet MS"/>
                <a:cs typeface="Trebuchet MS"/>
              </a:rPr>
              <a:t>cara </a:t>
            </a:r>
            <a:r>
              <a:rPr sz="2550" spc="245">
                <a:latin typeface="Trebuchet MS"/>
                <a:cs typeface="Trebuchet MS"/>
              </a:rPr>
              <a:t> </a:t>
            </a:r>
            <a:r>
              <a:rPr sz="2550" spc="130">
                <a:latin typeface="Trebuchet MS"/>
                <a:cs typeface="Trebuchet MS"/>
              </a:rPr>
              <a:t>jenaka</a:t>
            </a:r>
            <a:r>
              <a:rPr sz="2550" spc="-10">
                <a:latin typeface="Trebuchet MS"/>
                <a:cs typeface="Trebuchet MS"/>
              </a:rPr>
              <a:t> </a:t>
            </a:r>
            <a:r>
              <a:rPr sz="2550" spc="145">
                <a:latin typeface="Trebuchet MS"/>
                <a:cs typeface="Trebuchet MS"/>
              </a:rPr>
              <a:t>atau</a:t>
            </a:r>
            <a:r>
              <a:rPr sz="2550">
                <a:latin typeface="Trebuchet MS"/>
                <a:cs typeface="Trebuchet MS"/>
              </a:rPr>
              <a:t> </a:t>
            </a:r>
            <a:r>
              <a:rPr sz="2550" spc="60">
                <a:latin typeface="Trebuchet MS"/>
                <a:cs typeface="Trebuchet MS"/>
              </a:rPr>
              <a:t>komedi.</a:t>
            </a:r>
            <a:endParaRPr sz="2550">
              <a:latin typeface="Trebuchet MS"/>
              <a:cs typeface="Trebuchet MS"/>
            </a:endParaRPr>
          </a:p>
          <a:p>
            <a:pPr marL="12700" marR="527685" algn="just">
              <a:lnSpc>
                <a:spcPct val="245600"/>
              </a:lnSpc>
            </a:pPr>
            <a:r>
              <a:rPr sz="2550" spc="105">
                <a:latin typeface="Trebuchet MS"/>
                <a:cs typeface="Trebuchet MS"/>
              </a:rPr>
              <a:t>Roman:</a:t>
            </a:r>
            <a:r>
              <a:rPr sz="2550">
                <a:latin typeface="Trebuchet MS"/>
                <a:cs typeface="Trebuchet MS"/>
              </a:rPr>
              <a:t> </a:t>
            </a:r>
            <a:r>
              <a:rPr sz="2550" spc="110">
                <a:latin typeface="Trebuchet MS"/>
                <a:cs typeface="Trebuchet MS"/>
              </a:rPr>
              <a:t>mengulas</a:t>
            </a:r>
            <a:r>
              <a:rPr sz="2550" spc="5">
                <a:latin typeface="Trebuchet MS"/>
                <a:cs typeface="Trebuchet MS"/>
              </a:rPr>
              <a:t> </a:t>
            </a:r>
            <a:r>
              <a:rPr sz="2550" spc="80">
                <a:latin typeface="Trebuchet MS"/>
                <a:cs typeface="Trebuchet MS"/>
              </a:rPr>
              <a:t>kisah</a:t>
            </a:r>
            <a:r>
              <a:rPr sz="2550" spc="5">
                <a:latin typeface="Trebuchet MS"/>
                <a:cs typeface="Trebuchet MS"/>
              </a:rPr>
              <a:t> </a:t>
            </a:r>
            <a:r>
              <a:rPr sz="2550" spc="185">
                <a:latin typeface="Trebuchet MS"/>
                <a:cs typeface="Trebuchet MS"/>
              </a:rPr>
              <a:t>asmara</a:t>
            </a:r>
            <a:r>
              <a:rPr sz="2550" spc="-5">
                <a:latin typeface="Trebuchet MS"/>
                <a:cs typeface="Trebuchet MS"/>
              </a:rPr>
              <a:t> </a:t>
            </a:r>
            <a:r>
              <a:rPr sz="2550" spc="145">
                <a:latin typeface="Trebuchet MS"/>
                <a:cs typeface="Trebuchet MS"/>
              </a:rPr>
              <a:t>atau</a:t>
            </a:r>
            <a:r>
              <a:rPr sz="2550" spc="5">
                <a:latin typeface="Trebuchet MS"/>
                <a:cs typeface="Trebuchet MS"/>
              </a:rPr>
              <a:t> </a:t>
            </a:r>
            <a:r>
              <a:rPr sz="2550" spc="60">
                <a:latin typeface="Trebuchet MS"/>
                <a:cs typeface="Trebuchet MS"/>
              </a:rPr>
              <a:t>rumah</a:t>
            </a:r>
            <a:r>
              <a:rPr sz="2550" spc="5">
                <a:latin typeface="Trebuchet MS"/>
                <a:cs typeface="Trebuchet MS"/>
              </a:rPr>
              <a:t> </a:t>
            </a:r>
            <a:r>
              <a:rPr sz="2550" spc="170">
                <a:latin typeface="Trebuchet MS"/>
                <a:cs typeface="Trebuchet MS"/>
              </a:rPr>
              <a:t>tangga. </a:t>
            </a:r>
            <a:r>
              <a:rPr sz="2550" spc="-755">
                <a:latin typeface="Trebuchet MS"/>
                <a:cs typeface="Trebuchet MS"/>
              </a:rPr>
              <a:t> </a:t>
            </a:r>
            <a:r>
              <a:rPr sz="2550" spc="100">
                <a:latin typeface="Trebuchet MS"/>
                <a:cs typeface="Trebuchet MS"/>
              </a:rPr>
              <a:t>Epos:</a:t>
            </a:r>
            <a:r>
              <a:rPr sz="2550" spc="-5">
                <a:latin typeface="Trebuchet MS"/>
                <a:cs typeface="Trebuchet MS"/>
              </a:rPr>
              <a:t> </a:t>
            </a:r>
            <a:r>
              <a:rPr sz="2550" spc="135">
                <a:latin typeface="Trebuchet MS"/>
                <a:cs typeface="Trebuchet MS"/>
              </a:rPr>
              <a:t>mengisahkan</a:t>
            </a:r>
            <a:r>
              <a:rPr sz="2550">
                <a:latin typeface="Trebuchet MS"/>
                <a:cs typeface="Trebuchet MS"/>
              </a:rPr>
              <a:t> </a:t>
            </a:r>
            <a:r>
              <a:rPr sz="2550" spc="105">
                <a:latin typeface="Trebuchet MS"/>
                <a:cs typeface="Trebuchet MS"/>
              </a:rPr>
              <a:t>sosok</a:t>
            </a:r>
            <a:r>
              <a:rPr sz="2550">
                <a:latin typeface="Trebuchet MS"/>
                <a:cs typeface="Trebuchet MS"/>
              </a:rPr>
              <a:t> </a:t>
            </a:r>
            <a:r>
              <a:rPr sz="2550" spc="140">
                <a:latin typeface="Trebuchet MS"/>
                <a:cs typeface="Trebuchet MS"/>
              </a:rPr>
              <a:t>pahlawanan.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6350" algn="just">
              <a:lnSpc>
                <a:spcPct val="122800"/>
              </a:lnSpc>
            </a:pPr>
            <a:r>
              <a:rPr sz="2550" spc="80">
                <a:latin typeface="Trebuchet MS"/>
                <a:cs typeface="Trebuchet MS"/>
              </a:rPr>
              <a:t>Tambeh: </a:t>
            </a:r>
            <a:r>
              <a:rPr sz="2550" spc="114">
                <a:latin typeface="Trebuchet MS"/>
                <a:cs typeface="Trebuchet MS"/>
              </a:rPr>
              <a:t>menceritakan </a:t>
            </a:r>
            <a:r>
              <a:rPr sz="2550" spc="125">
                <a:latin typeface="Trebuchet MS"/>
                <a:cs typeface="Trebuchet MS"/>
              </a:rPr>
              <a:t>tentang kehidupan </a:t>
            </a:r>
            <a:r>
              <a:rPr sz="2550" spc="180">
                <a:latin typeface="Trebuchet MS"/>
                <a:cs typeface="Trebuchet MS"/>
              </a:rPr>
              <a:t>sehingga </a:t>
            </a:r>
            <a:r>
              <a:rPr sz="2550" spc="185">
                <a:latin typeface="Trebuchet MS"/>
                <a:cs typeface="Trebuchet MS"/>
              </a:rPr>
              <a:t> </a:t>
            </a:r>
            <a:r>
              <a:rPr sz="2550" spc="105">
                <a:latin typeface="Trebuchet MS"/>
                <a:cs typeface="Trebuchet MS"/>
              </a:rPr>
              <a:t>menyimpan</a:t>
            </a:r>
            <a:r>
              <a:rPr sz="2550" spc="-5">
                <a:latin typeface="Trebuchet MS"/>
                <a:cs typeface="Trebuchet MS"/>
              </a:rPr>
              <a:t> </a:t>
            </a:r>
            <a:r>
              <a:rPr sz="2550" spc="185">
                <a:latin typeface="Trebuchet MS"/>
                <a:cs typeface="Trebuchet MS"/>
              </a:rPr>
              <a:t>banyak</a:t>
            </a:r>
            <a:r>
              <a:rPr sz="2550">
                <a:latin typeface="Trebuchet MS"/>
                <a:cs typeface="Trebuchet MS"/>
              </a:rPr>
              <a:t> </a:t>
            </a:r>
            <a:r>
              <a:rPr sz="2550" spc="105">
                <a:latin typeface="Trebuchet MS"/>
                <a:cs typeface="Trebuchet MS"/>
              </a:rPr>
              <a:t>amanat.</a:t>
            </a:r>
            <a:endParaRPr sz="2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12065" algn="just">
              <a:lnSpc>
                <a:spcPct val="122800"/>
              </a:lnSpc>
            </a:pPr>
            <a:r>
              <a:rPr sz="2550" spc="190">
                <a:latin typeface="Trebuchet MS"/>
                <a:cs typeface="Trebuchet MS"/>
              </a:rPr>
              <a:t>Chara: </a:t>
            </a:r>
            <a:r>
              <a:rPr sz="2550" spc="75">
                <a:latin typeface="Trebuchet MS"/>
                <a:cs typeface="Trebuchet MS"/>
              </a:rPr>
              <a:t>berfokus </a:t>
            </a:r>
            <a:r>
              <a:rPr sz="2550" spc="325">
                <a:latin typeface="Trebuchet MS"/>
                <a:cs typeface="Trebuchet MS"/>
              </a:rPr>
              <a:t>pada </a:t>
            </a:r>
            <a:r>
              <a:rPr sz="2550" spc="60">
                <a:latin typeface="Trebuchet MS"/>
                <a:cs typeface="Trebuchet MS"/>
              </a:rPr>
              <a:t>satu </a:t>
            </a:r>
            <a:r>
              <a:rPr sz="2550" spc="85">
                <a:latin typeface="Trebuchet MS"/>
                <a:cs typeface="Trebuchet MS"/>
              </a:rPr>
              <a:t>tokoh </a:t>
            </a:r>
            <a:r>
              <a:rPr sz="2550" spc="150">
                <a:latin typeface="Trebuchet MS"/>
                <a:cs typeface="Trebuchet MS"/>
              </a:rPr>
              <a:t>berpengaruh </a:t>
            </a:r>
            <a:r>
              <a:rPr sz="2550" spc="145">
                <a:latin typeface="Trebuchet MS"/>
                <a:cs typeface="Trebuchet MS"/>
              </a:rPr>
              <a:t>atau </a:t>
            </a:r>
            <a:r>
              <a:rPr sz="2550" spc="150">
                <a:latin typeface="Trebuchet MS"/>
                <a:cs typeface="Trebuchet MS"/>
              </a:rPr>
              <a:t> </a:t>
            </a:r>
            <a:r>
              <a:rPr sz="2550" spc="-35">
                <a:latin typeface="Trebuchet MS"/>
                <a:cs typeface="Trebuchet MS"/>
              </a:rPr>
              <a:t>terpuji.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3"/>
            <a:ext cx="4467224" cy="85000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2856496"/>
            <a:ext cx="892048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254"/>
              <a:t>Membandingkan</a:t>
            </a:r>
            <a:r>
              <a:rPr sz="4200" spc="-190"/>
              <a:t> </a:t>
            </a:r>
            <a:r>
              <a:rPr sz="4200" spc="160"/>
              <a:t>Hikayat</a:t>
            </a:r>
            <a:r>
              <a:rPr sz="4200" spc="-190"/>
              <a:t> </a:t>
            </a:r>
            <a:r>
              <a:rPr sz="4200" spc="-114"/>
              <a:t>&amp;</a:t>
            </a:r>
            <a:r>
              <a:rPr sz="4200" spc="-190"/>
              <a:t> </a:t>
            </a:r>
            <a:r>
              <a:rPr sz="4200" spc="280"/>
              <a:t>Cerpen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7864056" y="3830997"/>
            <a:ext cx="8952865" cy="4527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6200"/>
              </a:lnSpc>
              <a:spcBef>
                <a:spcPts val="95"/>
              </a:spcBef>
            </a:pP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cerpen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sama-sama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merupakan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teks </a:t>
            </a:r>
            <a:r>
              <a:rPr sz="2600" spc="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narasi </a:t>
            </a:r>
            <a:r>
              <a:rPr sz="2600" spc="-60">
                <a:solidFill>
                  <a:srgbClr val="622A2A"/>
                </a:solidFill>
                <a:latin typeface="Trebuchet MS"/>
                <a:cs typeface="Trebuchet MS"/>
              </a:rPr>
              <a:t>fiksi. 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Keduanya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mempunyai 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unsur 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intrinsik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sama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yaitu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tema,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tokoh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penokohan,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sudut 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pandang, 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seting,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20">
                <a:solidFill>
                  <a:srgbClr val="622A2A"/>
                </a:solidFill>
                <a:latin typeface="Trebuchet MS"/>
                <a:cs typeface="Trebuchet MS"/>
              </a:rPr>
              <a:t>gaya </a:t>
            </a:r>
            <a:r>
              <a:rPr sz="2600" spc="160">
                <a:solidFill>
                  <a:srgbClr val="622A2A"/>
                </a:solidFill>
                <a:latin typeface="Trebuchet MS"/>
                <a:cs typeface="Trebuchet MS"/>
              </a:rPr>
              <a:t>bahasa,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alur.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Sekarang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kamu 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akan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mempelajari 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perbandingan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cerpen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hikayat.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Kaidah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dominan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cerpen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adalah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25">
                <a:solidFill>
                  <a:srgbClr val="622A2A"/>
                </a:solidFill>
                <a:latin typeface="Trebuchet MS"/>
                <a:cs typeface="Trebuchet MS"/>
              </a:rPr>
              <a:t>penggunaan</a:t>
            </a:r>
            <a:r>
              <a:rPr sz="2600" spc="229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20">
                <a:solidFill>
                  <a:srgbClr val="622A2A"/>
                </a:solidFill>
                <a:latin typeface="Trebuchet MS"/>
                <a:cs typeface="Trebuchet MS"/>
              </a:rPr>
              <a:t>gaya</a:t>
            </a:r>
            <a:r>
              <a:rPr sz="2600" spc="3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 </a:t>
            </a:r>
            <a:r>
              <a:rPr sz="2600" spc="2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(majas)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600" spc="225">
                <a:solidFill>
                  <a:srgbClr val="622A2A"/>
                </a:solidFill>
                <a:latin typeface="Trebuchet MS"/>
                <a:cs typeface="Trebuchet MS"/>
              </a:rPr>
              <a:t>penggunaan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konjungsi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menyatakan </a:t>
            </a:r>
            <a:r>
              <a:rPr sz="26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urutan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0">
                <a:solidFill>
                  <a:srgbClr val="622A2A"/>
                </a:solidFill>
                <a:latin typeface="Trebuchet MS"/>
                <a:cs typeface="Trebuchet MS"/>
              </a:rPr>
              <a:t>waktu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urutan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0">
                <a:solidFill>
                  <a:srgbClr val="622A2A"/>
                </a:solidFill>
                <a:latin typeface="Trebuchet MS"/>
                <a:cs typeface="Trebuchet MS"/>
              </a:rPr>
              <a:t>kejadian.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3"/>
            <a:ext cx="4467224" cy="85000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1653531"/>
            <a:ext cx="8782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15"/>
              <a:t>Membandingkan</a:t>
            </a:r>
            <a:r>
              <a:rPr sz="3600" spc="-150"/>
              <a:t> </a:t>
            </a:r>
            <a:r>
              <a:rPr sz="3600" spc="125"/>
              <a:t>Nilai</a:t>
            </a:r>
            <a:r>
              <a:rPr sz="3600" spc="-145"/>
              <a:t> </a:t>
            </a:r>
            <a:r>
              <a:rPr sz="3600" spc="135"/>
              <a:t>Hikayat</a:t>
            </a:r>
            <a:r>
              <a:rPr sz="3600" spc="-145"/>
              <a:t> </a:t>
            </a:r>
            <a:r>
              <a:rPr sz="3600" spc="-100"/>
              <a:t>&amp;</a:t>
            </a:r>
            <a:r>
              <a:rPr sz="3600" spc="-145"/>
              <a:t> </a:t>
            </a:r>
            <a:r>
              <a:rPr sz="3600" spc="235"/>
              <a:t>Cerpen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3"/>
          <a:stretch>
            <a:fillRect/>
          </a:stretch>
        </p:blipFill>
        <p:spPr>
          <a:xfrm>
            <a:off x="8170350" y="3337935"/>
            <a:ext cx="97864" cy="978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/>
          <a:stretch>
            <a:fillRect/>
          </a:stretch>
        </p:blipFill>
        <p:spPr>
          <a:xfrm>
            <a:off x="8170350" y="4338332"/>
            <a:ext cx="97864" cy="978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798474" y="4033472"/>
            <a:ext cx="3014345" cy="1026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7345" marR="5080" indent="-335280">
              <a:lnSpc>
                <a:spcPct val="126200"/>
              </a:lnSpc>
              <a:spcBef>
                <a:spcPts val="95"/>
              </a:spcBef>
              <a:tabLst>
                <a:tab pos="1154430" algn="l"/>
                <a:tab pos="1580515" algn="l"/>
                <a:tab pos="2197100" algn="l"/>
                <a:tab pos="2680970" algn="l"/>
              </a:tabLst>
            </a:pP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6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325">
                <a:solidFill>
                  <a:srgbClr val="622A2A"/>
                </a:solidFill>
                <a:latin typeface="Trebuchet MS"/>
                <a:cs typeface="Trebuchet MS"/>
              </a:rPr>
              <a:t>g  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44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	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4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30857" y="4033472"/>
            <a:ext cx="5299710" cy="1526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95"/>
              </a:spcBef>
              <a:tabLst>
                <a:tab pos="1134745" algn="l"/>
                <a:tab pos="2576195" algn="l"/>
                <a:tab pos="4257040" algn="l"/>
              </a:tabLst>
            </a:pP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Nilai	</a:t>
            </a: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sosial/kemasyarakatan,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6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6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44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44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26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600" spc="285">
                <a:solidFill>
                  <a:srgbClr val="622A2A"/>
                </a:solidFill>
                <a:latin typeface="Trebuchet MS"/>
                <a:cs typeface="Trebuchet MS"/>
              </a:rPr>
              <a:t>a  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masyarakat.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/>
          <a:stretch>
            <a:fillRect/>
          </a:stretch>
        </p:blipFill>
        <p:spPr>
          <a:xfrm>
            <a:off x="8170350" y="5838927"/>
            <a:ext cx="97864" cy="9786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430857" y="5534068"/>
            <a:ext cx="8383905" cy="3027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">
              <a:lnSpc>
                <a:spcPct val="126200"/>
              </a:lnSpc>
              <a:spcBef>
                <a:spcPts val="95"/>
              </a:spcBef>
              <a:tabLst>
                <a:tab pos="1254125" algn="l"/>
                <a:tab pos="5141595" algn="l"/>
                <a:tab pos="6403340" algn="l"/>
                <a:tab pos="7565390" algn="l"/>
              </a:tabLst>
            </a:pPr>
            <a:r>
              <a:rPr sz="2600" spc="434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44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415">
                <a:solidFill>
                  <a:srgbClr val="622A2A"/>
                </a:solidFill>
                <a:latin typeface="Trebuchet MS"/>
                <a:cs typeface="Trebuchet MS"/>
              </a:rPr>
              <a:t>/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4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405">
                <a:solidFill>
                  <a:srgbClr val="622A2A"/>
                </a:solidFill>
                <a:latin typeface="Trebuchet MS"/>
                <a:cs typeface="Trebuchet MS"/>
              </a:rPr>
              <a:t>,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6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325">
                <a:solidFill>
                  <a:srgbClr val="622A2A"/>
                </a:solidFill>
                <a:latin typeface="Trebuchet MS"/>
                <a:cs typeface="Trebuchet MS"/>
              </a:rPr>
              <a:t>g 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berhubungan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">
                <a:solidFill>
                  <a:srgbClr val="622A2A"/>
                </a:solidFill>
                <a:latin typeface="Trebuchet MS"/>
                <a:cs typeface="Trebuchet MS"/>
              </a:rPr>
              <a:t>tuntutan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beragama.</a:t>
            </a:r>
            <a:endParaRPr sz="2600">
              <a:latin typeface="Trebuchet MS"/>
              <a:cs typeface="Trebuchet MS"/>
            </a:endParaRPr>
          </a:p>
          <a:p>
            <a:pPr marL="12700" marR="8255">
              <a:lnSpc>
                <a:spcPct val="126200"/>
              </a:lnSpc>
              <a:tabLst>
                <a:tab pos="1265555" algn="l"/>
                <a:tab pos="5117465" algn="l"/>
                <a:tab pos="6390005" algn="l"/>
                <a:tab pos="7562850" algn="l"/>
              </a:tabLst>
            </a:pPr>
            <a:r>
              <a:rPr sz="2600" spc="434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415">
                <a:solidFill>
                  <a:srgbClr val="622A2A"/>
                </a:solidFill>
                <a:latin typeface="Trebuchet MS"/>
                <a:cs typeface="Trebuchet MS"/>
              </a:rPr>
              <a:t>/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405">
                <a:solidFill>
                  <a:srgbClr val="622A2A"/>
                </a:solidFill>
                <a:latin typeface="Trebuchet MS"/>
                <a:cs typeface="Trebuchet MS"/>
              </a:rPr>
              <a:t>,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6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325">
                <a:solidFill>
                  <a:srgbClr val="622A2A"/>
                </a:solidFill>
                <a:latin typeface="Trebuchet MS"/>
                <a:cs typeface="Trebuchet MS"/>
              </a:rPr>
              <a:t>g 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berhubungan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pengubahan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tingkah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laku.</a:t>
            </a:r>
            <a:endParaRPr sz="2600">
              <a:latin typeface="Trebuchet MS"/>
              <a:cs typeface="Trebuchet MS"/>
            </a:endParaRPr>
          </a:p>
          <a:p>
            <a:pPr marL="12700" marR="5080">
              <a:lnSpc>
                <a:spcPct val="126200"/>
              </a:lnSpc>
              <a:tabLst>
                <a:tab pos="1349375" algn="l"/>
                <a:tab pos="4952365" algn="l"/>
                <a:tab pos="6309360" algn="l"/>
                <a:tab pos="7566659" algn="l"/>
              </a:tabLst>
            </a:pPr>
            <a:r>
              <a:rPr sz="2600" spc="434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415">
                <a:solidFill>
                  <a:srgbClr val="622A2A"/>
                </a:solidFill>
                <a:latin typeface="Trebuchet MS"/>
                <a:cs typeface="Trebuchet MS"/>
              </a:rPr>
              <a:t>/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405">
                <a:solidFill>
                  <a:srgbClr val="622A2A"/>
                </a:solidFill>
                <a:latin typeface="Trebuchet MS"/>
                <a:cs typeface="Trebuchet MS"/>
              </a:rPr>
              <a:t>,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6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325">
                <a:solidFill>
                  <a:srgbClr val="622A2A"/>
                </a:solidFill>
                <a:latin typeface="Trebuchet MS"/>
                <a:cs typeface="Trebuchet MS"/>
              </a:rPr>
              <a:t>g 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berhubungan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hal-hal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menyenangkan.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64056" y="2532878"/>
            <a:ext cx="8942705" cy="1526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Pada</a:t>
            </a:r>
            <a:r>
              <a:rPr sz="2600" spc="-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Cerpen:</a:t>
            </a:r>
            <a:endParaRPr sz="2600">
              <a:latin typeface="Trebuchet MS"/>
              <a:cs typeface="Trebuchet MS"/>
            </a:endParaRPr>
          </a:p>
          <a:p>
            <a:pPr marL="579120" marR="5080">
              <a:lnSpc>
                <a:spcPct val="126200"/>
              </a:lnSpc>
              <a:spcBef>
                <a:spcPts val="5"/>
              </a:spcBef>
              <a:tabLst>
                <a:tab pos="1497965" algn="l"/>
                <a:tab pos="2651125" algn="l"/>
                <a:tab pos="3589654" algn="l"/>
                <a:tab pos="4427855" algn="l"/>
                <a:tab pos="5387340" algn="l"/>
                <a:tab pos="7677150" algn="l"/>
              </a:tabLst>
            </a:pPr>
            <a:r>
              <a:rPr sz="2600" spc="434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600" spc="26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-405">
                <a:solidFill>
                  <a:srgbClr val="622A2A"/>
                </a:solidFill>
                <a:latin typeface="Trebuchet MS"/>
                <a:cs typeface="Trebuchet MS"/>
              </a:rPr>
              <a:t>,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6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44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6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6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44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44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n  </a:t>
            </a:r>
            <a:r>
              <a:rPr sz="2600" spc="160">
                <a:solidFill>
                  <a:srgbClr val="622A2A"/>
                </a:solidFill>
                <a:latin typeface="Trebuchet MS"/>
                <a:cs typeface="Trebuchet MS"/>
              </a:rPr>
              <a:t>akhlak/budi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pekerti/susila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manusia.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/>
          <a:stretch>
            <a:fillRect/>
          </a:stretch>
        </p:blipFill>
        <p:spPr>
          <a:xfrm>
            <a:off x="8170350" y="6839324"/>
            <a:ext cx="97864" cy="978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/>
          <a:stretch>
            <a:fillRect/>
          </a:stretch>
        </p:blipFill>
        <p:spPr>
          <a:xfrm>
            <a:off x="8170350" y="7839721"/>
            <a:ext cx="97864" cy="978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1"/>
            <a:ext cx="4467224" cy="85000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2653927"/>
            <a:ext cx="8782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15"/>
              <a:t>Membandingkan</a:t>
            </a:r>
            <a:r>
              <a:rPr sz="3600" spc="-150"/>
              <a:t> </a:t>
            </a:r>
            <a:r>
              <a:rPr sz="3600" spc="125"/>
              <a:t>Nilai</a:t>
            </a:r>
            <a:r>
              <a:rPr sz="3600" spc="-145"/>
              <a:t> </a:t>
            </a:r>
            <a:r>
              <a:rPr sz="3600" spc="135"/>
              <a:t>Hikayat</a:t>
            </a:r>
            <a:r>
              <a:rPr sz="3600" spc="-145"/>
              <a:t> </a:t>
            </a:r>
            <a:r>
              <a:rPr sz="3600" spc="-100"/>
              <a:t>&amp;</a:t>
            </a:r>
            <a:r>
              <a:rPr sz="3600" spc="-145"/>
              <a:t> </a:t>
            </a:r>
            <a:r>
              <a:rPr sz="3600" spc="235"/>
              <a:t>Cerpen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3"/>
          <a:stretch>
            <a:fillRect/>
          </a:stretch>
        </p:blipFill>
        <p:spPr>
          <a:xfrm>
            <a:off x="8170350" y="3838132"/>
            <a:ext cx="97864" cy="978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0857" y="3533272"/>
            <a:ext cx="8386445" cy="5027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6200"/>
              </a:lnSpc>
              <a:spcBef>
                <a:spcPts val="95"/>
              </a:spcBef>
            </a:pP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etika,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yaitu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berhubungan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sopan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santun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kehidupan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sehari-hari.</a:t>
            </a:r>
            <a:endParaRPr sz="2600">
              <a:latin typeface="Trebuchet MS"/>
              <a:cs typeface="Trebuchet MS"/>
            </a:endParaRPr>
          </a:p>
          <a:p>
            <a:pPr marL="12700" marR="12065" algn="just">
              <a:lnSpc>
                <a:spcPct val="126200"/>
              </a:lnSpc>
            </a:pP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600" spc="-5">
                <a:solidFill>
                  <a:srgbClr val="622A2A"/>
                </a:solidFill>
                <a:latin typeface="Trebuchet MS"/>
                <a:cs typeface="Trebuchet MS"/>
              </a:rPr>
              <a:t>politis,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yaitu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berhubungan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pemerintahan.</a:t>
            </a:r>
            <a:endParaRPr sz="2600">
              <a:latin typeface="Trebuchet MS"/>
              <a:cs typeface="Trebuchet MS"/>
            </a:endParaRPr>
          </a:p>
          <a:p>
            <a:pPr marL="12700" marR="9525" algn="just">
              <a:lnSpc>
                <a:spcPct val="126200"/>
              </a:lnSpc>
            </a:pP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budaya,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yaitu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berhubungan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600" spc="-7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adat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istiadat.</a:t>
            </a:r>
            <a:endParaRPr sz="2600">
              <a:latin typeface="Trebuchet MS"/>
              <a:cs typeface="Trebuchet MS"/>
            </a:endParaRPr>
          </a:p>
          <a:p>
            <a:pPr marL="12700" marR="8890" algn="just">
              <a:lnSpc>
                <a:spcPct val="126200"/>
              </a:lnSpc>
              <a:spcBef>
                <a:spcPts val="5"/>
              </a:spcBef>
            </a:pP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kemanusiaan,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yaitu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berhubungan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sifat-sifat 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manusia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misalnya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ideologis,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-5">
                <a:solidFill>
                  <a:srgbClr val="622A2A"/>
                </a:solidFill>
                <a:latin typeface="Trebuchet MS"/>
                <a:cs typeface="Trebuchet MS"/>
              </a:rPr>
              <a:t>politis,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ekonomis,</a:t>
            </a:r>
            <a:r>
              <a:rPr sz="2600" spc="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sosiologis,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budaya,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edukatif, 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 humoris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-55">
                <a:solidFill>
                  <a:srgbClr val="622A2A"/>
                </a:solidFill>
                <a:latin typeface="Trebuchet MS"/>
                <a:cs typeface="Trebuchet MS"/>
              </a:rPr>
              <a:t>dll.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/>
          <a:stretch>
            <a:fillRect/>
          </a:stretch>
        </p:blipFill>
        <p:spPr>
          <a:xfrm>
            <a:off x="8170350" y="4838528"/>
            <a:ext cx="97864" cy="978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/>
          <a:stretch>
            <a:fillRect/>
          </a:stretch>
        </p:blipFill>
        <p:spPr>
          <a:xfrm>
            <a:off x="8170350" y="5838925"/>
            <a:ext cx="97864" cy="978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/>
          <a:stretch>
            <a:fillRect/>
          </a:stretch>
        </p:blipFill>
        <p:spPr>
          <a:xfrm>
            <a:off x="8170350" y="6839322"/>
            <a:ext cx="97864" cy="978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4"/>
            <a:ext cx="4467224" cy="85000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1302" y="974360"/>
            <a:ext cx="768223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/>
              <a:t>Membandingkan</a:t>
            </a:r>
            <a:r>
              <a:rPr spc="-140"/>
              <a:t> </a:t>
            </a:r>
            <a:r>
              <a:rPr spc="110"/>
              <a:t>Nilai</a:t>
            </a:r>
            <a:r>
              <a:rPr spc="-140"/>
              <a:t> </a:t>
            </a:r>
            <a:r>
              <a:rPr spc="114"/>
              <a:t>Hikayat</a:t>
            </a:r>
            <a:r>
              <a:rPr spc="-140"/>
              <a:t> </a:t>
            </a:r>
            <a:r>
              <a:rPr spc="-90"/>
              <a:t>&amp;</a:t>
            </a:r>
            <a:r>
              <a:rPr spc="-135"/>
              <a:t> </a:t>
            </a:r>
            <a:r>
              <a:rPr spc="204"/>
              <a:t>Cerpen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11302" y="1743246"/>
            <a:ext cx="10055860" cy="571119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85"/>
              </a:spcBef>
            </a:pP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Pada</a:t>
            </a:r>
            <a:r>
              <a:rPr sz="2300" spc="-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Hikayat:</a:t>
            </a:r>
            <a:endParaRPr sz="2300">
              <a:latin typeface="Trebuchet MS"/>
              <a:cs typeface="Trebuchet MS"/>
            </a:endParaRPr>
          </a:p>
          <a:p>
            <a:pPr marL="366395" indent="-354330" algn="just">
              <a:lnSpc>
                <a:spcPct val="100000"/>
              </a:lnSpc>
              <a:spcBef>
                <a:spcPts val="680"/>
              </a:spcBef>
              <a:buAutoNum type="alphaLcPeriod"/>
              <a:tabLst>
                <a:tab pos="367030" algn="l"/>
              </a:tabLst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budaya</a:t>
            </a:r>
            <a:endParaRPr sz="2300">
              <a:latin typeface="Trebuchet MS"/>
              <a:cs typeface="Trebuchet MS"/>
            </a:endParaRPr>
          </a:p>
          <a:p>
            <a:pPr marL="12700" marR="5080" algn="just">
              <a:lnSpc>
                <a:spcPct val="124800"/>
              </a:lnSpc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diambil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dari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budaya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 yang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berkembang</a:t>
            </a:r>
            <a:r>
              <a:rPr sz="23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5">
                <a:solidFill>
                  <a:srgbClr val="622A2A"/>
                </a:solidFill>
                <a:latin typeface="Trebuchet MS"/>
                <a:cs typeface="Trebuchet MS"/>
              </a:rPr>
              <a:t>secara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45">
                <a:solidFill>
                  <a:srgbClr val="622A2A"/>
                </a:solidFill>
                <a:latin typeface="Trebuchet MS"/>
                <a:cs typeface="Trebuchet MS"/>
              </a:rPr>
              <a:t>turun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menurun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di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masyarakat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(berhubungan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budaya 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melayu)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Ciri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khas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nilai-nilai 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budaya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dibandingkan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lainnya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adalah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masyarakt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takut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meninggalkan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atau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menentang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tersebut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karena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105">
                <a:solidFill>
                  <a:srgbClr val="622A2A"/>
                </a:solidFill>
                <a:latin typeface="Trebuchet MS"/>
                <a:cs typeface="Trebuchet MS"/>
              </a:rPr>
              <a:t>‘takut’ </a:t>
            </a:r>
            <a:r>
              <a:rPr sz="2300" spc="-1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sesuatu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buruk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5">
                <a:solidFill>
                  <a:srgbClr val="622A2A"/>
                </a:solidFill>
                <a:latin typeface="Trebuchet MS"/>
                <a:cs typeface="Trebuchet MS"/>
              </a:rPr>
              <a:t>akan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menimpanya.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Trebuchet MS"/>
              <a:cs typeface="Trebuchet MS"/>
            </a:endParaRPr>
          </a:p>
          <a:p>
            <a:pPr marL="364490" indent="-352425" algn="just">
              <a:lnSpc>
                <a:spcPct val="100000"/>
              </a:lnSpc>
              <a:buAutoNum type="alphaLcPeriod" startAt="2"/>
              <a:tabLst>
                <a:tab pos="365125" algn="l"/>
              </a:tabLst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300" spc="-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moral</a:t>
            </a:r>
            <a:endParaRPr sz="2300">
              <a:latin typeface="Trebuchet MS"/>
              <a:cs typeface="Trebuchet MS"/>
            </a:endParaRPr>
          </a:p>
          <a:p>
            <a:pPr marL="12700" marR="5080" algn="just">
              <a:lnSpc>
                <a:spcPct val="124800"/>
              </a:lnSpc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berhubungan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masalah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moral. 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Pada </a:t>
            </a:r>
            <a:r>
              <a:rPr sz="2300" spc="160">
                <a:solidFill>
                  <a:srgbClr val="622A2A"/>
                </a:solidFill>
                <a:latin typeface="Trebuchet MS"/>
                <a:cs typeface="Trebuchet MS"/>
              </a:rPr>
              <a:t>dasarnya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moral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berkaitan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nasihat-nasihat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berkaitan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budi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pekerti,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 perilaku,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atau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tata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susila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15">
                <a:solidFill>
                  <a:srgbClr val="622A2A"/>
                </a:solidFill>
                <a:latin typeface="Trebuchet MS"/>
                <a:cs typeface="Trebuchet MS"/>
              </a:rPr>
              <a:t>dapat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diperoleh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25">
                <a:solidFill>
                  <a:srgbClr val="622A2A"/>
                </a:solidFill>
                <a:latin typeface="Trebuchet MS"/>
                <a:cs typeface="Trebuchet MS"/>
              </a:rPr>
              <a:t>pembaca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cerita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25">
                <a:solidFill>
                  <a:srgbClr val="622A2A"/>
                </a:solidFill>
                <a:latin typeface="Trebuchet MS"/>
                <a:cs typeface="Trebuchet MS"/>
              </a:rPr>
              <a:t>dibaca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atau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dinikmatinya.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1302" y="7866357"/>
            <a:ext cx="3694429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800"/>
              </a:lnSpc>
              <a:spcBef>
                <a:spcPts val="100"/>
              </a:spcBef>
              <a:tabLst>
                <a:tab pos="895350" algn="l"/>
                <a:tab pos="1814195" algn="l"/>
              </a:tabLst>
            </a:pPr>
            <a:r>
              <a:rPr sz="2300" spc="-40">
                <a:solidFill>
                  <a:srgbClr val="622A2A"/>
                </a:solidFill>
                <a:latin typeface="Trebuchet MS"/>
                <a:cs typeface="Trebuchet MS"/>
              </a:rPr>
              <a:t>c.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300" spc="290">
                <a:solidFill>
                  <a:srgbClr val="622A2A"/>
                </a:solidFill>
                <a:latin typeface="Trebuchet MS"/>
                <a:cs typeface="Trebuchet MS"/>
              </a:rPr>
              <a:t>agama/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religi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6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300" spc="-6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-6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95711" y="8391271"/>
            <a:ext cx="616331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22705" algn="l"/>
                <a:tab pos="2729865" algn="l"/>
                <a:tab pos="4540250" algn="l"/>
                <a:tab pos="5423535" algn="l"/>
              </a:tabLst>
            </a:pP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-300">
                <a:solidFill>
                  <a:srgbClr val="622A2A"/>
                </a:solidFill>
                <a:latin typeface="Trebuchet MS"/>
                <a:cs typeface="Trebuchet MS"/>
              </a:rPr>
              <a:t>.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36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11302" y="8741087"/>
            <a:ext cx="10055225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800"/>
              </a:lnSpc>
              <a:spcBef>
                <a:spcPts val="100"/>
              </a:spcBef>
              <a:tabLst>
                <a:tab pos="1529715" algn="l"/>
                <a:tab pos="2962275" algn="l"/>
                <a:tab pos="4276725" algn="l"/>
                <a:tab pos="6297930" algn="l"/>
                <a:tab pos="7166609" algn="l"/>
                <a:tab pos="7940675" algn="l"/>
                <a:tab pos="9156065" algn="l"/>
              </a:tabLst>
            </a:pP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gg</a:t>
            </a:r>
            <a:r>
              <a:rPr sz="2300" spc="-6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-15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 spc="-6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-320">
                <a:solidFill>
                  <a:srgbClr val="622A2A"/>
                </a:solidFill>
                <a:latin typeface="Trebuchet MS"/>
                <a:cs typeface="Trebuchet MS"/>
              </a:rPr>
              <a:t>, 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mahluk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ghaib,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dosa-pahala,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serta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surga-neraka.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48" y="2834968"/>
            <a:ext cx="3627120" cy="1960245"/>
          </a:xfrm>
          <a:custGeom>
            <a:avLst/>
            <a:gdLst/>
            <a:ahLst/>
            <a:cxnLst/>
            <a:rect l="l" t="t" r="r" b="b"/>
            <a:pathLst>
              <a:path w="3627120" h="1960245">
                <a:moveTo>
                  <a:pt x="3540592" y="1959892"/>
                </a:moveTo>
                <a:lnTo>
                  <a:pt x="86175" y="1959892"/>
                </a:lnTo>
                <a:lnTo>
                  <a:pt x="52678" y="1953100"/>
                </a:lnTo>
                <a:lnTo>
                  <a:pt x="25281" y="1934594"/>
                </a:lnTo>
                <a:lnTo>
                  <a:pt x="6787" y="1907178"/>
                </a:lnTo>
                <a:lnTo>
                  <a:pt x="0" y="1873658"/>
                </a:lnTo>
                <a:lnTo>
                  <a:pt x="0" y="86234"/>
                </a:lnTo>
                <a:lnTo>
                  <a:pt x="6787" y="52713"/>
                </a:lnTo>
                <a:lnTo>
                  <a:pt x="25281" y="25298"/>
                </a:lnTo>
                <a:lnTo>
                  <a:pt x="52678" y="6792"/>
                </a:lnTo>
                <a:lnTo>
                  <a:pt x="86175" y="0"/>
                </a:lnTo>
                <a:lnTo>
                  <a:pt x="3540592" y="0"/>
                </a:lnTo>
                <a:lnTo>
                  <a:pt x="3574089" y="6792"/>
                </a:lnTo>
                <a:lnTo>
                  <a:pt x="3601486" y="25298"/>
                </a:lnTo>
                <a:lnTo>
                  <a:pt x="3619980" y="52713"/>
                </a:lnTo>
                <a:lnTo>
                  <a:pt x="3626768" y="86234"/>
                </a:lnTo>
                <a:lnTo>
                  <a:pt x="3626768" y="1873658"/>
                </a:lnTo>
                <a:lnTo>
                  <a:pt x="3619980" y="1907178"/>
                </a:lnTo>
                <a:lnTo>
                  <a:pt x="3601486" y="1934594"/>
                </a:lnTo>
                <a:lnTo>
                  <a:pt x="3574089" y="1953100"/>
                </a:lnTo>
                <a:lnTo>
                  <a:pt x="3540592" y="1959892"/>
                </a:lnTo>
                <a:close/>
              </a:path>
            </a:pathLst>
          </a:custGeom>
          <a:solidFill>
            <a:srgbClr val="FFF2E2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31300" y="1922392"/>
            <a:ext cx="2928620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>
                <a:solidFill>
                  <a:srgbClr val="622A2A"/>
                </a:solidFill>
                <a:latin typeface="Arial MT"/>
                <a:cs typeface="Arial MT"/>
              </a:rPr>
              <a:t>Topik</a:t>
            </a:r>
            <a:r>
              <a:rPr sz="3600" spc="-110">
                <a:solidFill>
                  <a:srgbClr val="622A2A"/>
                </a:solidFill>
                <a:latin typeface="Arial MT"/>
                <a:cs typeface="Arial MT"/>
              </a:rPr>
              <a:t> </a:t>
            </a:r>
            <a:r>
              <a:rPr sz="3600" spc="210">
                <a:solidFill>
                  <a:srgbClr val="622A2A"/>
                </a:solidFill>
                <a:latin typeface="Arial MT"/>
                <a:cs typeface="Arial MT"/>
              </a:rPr>
              <a:t>materi: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4679" y="3596677"/>
            <a:ext cx="11271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8522" y="1028700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522" y="1178673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8522" y="1328646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622A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15483" y="2834968"/>
            <a:ext cx="3627120" cy="1960245"/>
          </a:xfrm>
          <a:custGeom>
            <a:avLst/>
            <a:gdLst/>
            <a:ahLst/>
            <a:cxnLst/>
            <a:rect l="l" t="t" r="r" b="b"/>
            <a:pathLst>
              <a:path w="3627119" h="1960245">
                <a:moveTo>
                  <a:pt x="3540592" y="1959892"/>
                </a:moveTo>
                <a:lnTo>
                  <a:pt x="86175" y="1959892"/>
                </a:lnTo>
                <a:lnTo>
                  <a:pt x="52678" y="1953100"/>
                </a:lnTo>
                <a:lnTo>
                  <a:pt x="25281" y="1934594"/>
                </a:lnTo>
                <a:lnTo>
                  <a:pt x="6787" y="1907178"/>
                </a:lnTo>
                <a:lnTo>
                  <a:pt x="0" y="1873658"/>
                </a:lnTo>
                <a:lnTo>
                  <a:pt x="0" y="86234"/>
                </a:lnTo>
                <a:lnTo>
                  <a:pt x="6787" y="52713"/>
                </a:lnTo>
                <a:lnTo>
                  <a:pt x="25281" y="25298"/>
                </a:lnTo>
                <a:lnTo>
                  <a:pt x="52678" y="6792"/>
                </a:lnTo>
                <a:lnTo>
                  <a:pt x="86175" y="0"/>
                </a:lnTo>
                <a:lnTo>
                  <a:pt x="3540592" y="0"/>
                </a:lnTo>
                <a:lnTo>
                  <a:pt x="3574089" y="6792"/>
                </a:lnTo>
                <a:lnTo>
                  <a:pt x="3601486" y="25298"/>
                </a:lnTo>
                <a:lnTo>
                  <a:pt x="3619980" y="52713"/>
                </a:lnTo>
                <a:lnTo>
                  <a:pt x="3626768" y="86234"/>
                </a:lnTo>
                <a:lnTo>
                  <a:pt x="3626768" y="1873658"/>
                </a:lnTo>
                <a:lnTo>
                  <a:pt x="3619980" y="1907178"/>
                </a:lnTo>
                <a:lnTo>
                  <a:pt x="3601486" y="1934594"/>
                </a:lnTo>
                <a:lnTo>
                  <a:pt x="3574089" y="1953100"/>
                </a:lnTo>
                <a:lnTo>
                  <a:pt x="3540592" y="1959892"/>
                </a:lnTo>
                <a:close/>
              </a:path>
            </a:pathLst>
          </a:custGeom>
          <a:solidFill>
            <a:srgbClr val="FFF2E2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202734" y="1368315"/>
            <a:ext cx="3302635" cy="1130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sz="3600" spc="30">
                <a:latin typeface="Arial MT"/>
                <a:cs typeface="Arial MT"/>
              </a:rPr>
              <a:t>Tujuan </a:t>
            </a:r>
            <a:r>
              <a:rPr sz="3600" spc="35">
                <a:latin typeface="Arial MT"/>
                <a:cs typeface="Arial MT"/>
              </a:rPr>
              <a:t> </a:t>
            </a:r>
            <a:r>
              <a:rPr sz="3600" spc="325">
                <a:latin typeface="Arial MT"/>
                <a:cs typeface="Arial MT"/>
              </a:rPr>
              <a:t>p</a:t>
            </a:r>
            <a:r>
              <a:rPr sz="3600" spc="180">
                <a:latin typeface="Arial MT"/>
                <a:cs typeface="Arial MT"/>
              </a:rPr>
              <a:t>e</a:t>
            </a:r>
            <a:r>
              <a:rPr sz="3600" spc="80">
                <a:latin typeface="Arial MT"/>
                <a:cs typeface="Arial MT"/>
              </a:rPr>
              <a:t>m</a:t>
            </a:r>
            <a:r>
              <a:rPr sz="3600" spc="325">
                <a:latin typeface="Arial MT"/>
                <a:cs typeface="Arial MT"/>
              </a:rPr>
              <a:t>b</a:t>
            </a:r>
            <a:r>
              <a:rPr sz="3600" spc="180">
                <a:latin typeface="Arial MT"/>
                <a:cs typeface="Arial MT"/>
              </a:rPr>
              <a:t>e</a:t>
            </a:r>
            <a:r>
              <a:rPr sz="3600" spc="150">
                <a:latin typeface="Arial MT"/>
                <a:cs typeface="Arial MT"/>
              </a:rPr>
              <a:t>l</a:t>
            </a:r>
            <a:r>
              <a:rPr sz="3600" spc="360">
                <a:latin typeface="Arial MT"/>
                <a:cs typeface="Arial MT"/>
              </a:rPr>
              <a:t>a</a:t>
            </a:r>
            <a:r>
              <a:rPr sz="3600" spc="190">
                <a:latin typeface="Arial MT"/>
                <a:cs typeface="Arial MT"/>
              </a:rPr>
              <a:t>j</a:t>
            </a:r>
            <a:r>
              <a:rPr sz="3600" spc="360">
                <a:latin typeface="Arial MT"/>
                <a:cs typeface="Arial MT"/>
              </a:rPr>
              <a:t>a</a:t>
            </a:r>
            <a:r>
              <a:rPr sz="3600" spc="160">
                <a:latin typeface="Arial MT"/>
                <a:cs typeface="Arial MT"/>
              </a:rPr>
              <a:t>r</a:t>
            </a:r>
            <a:r>
              <a:rPr sz="3600" spc="360">
                <a:latin typeface="Arial MT"/>
                <a:cs typeface="Arial MT"/>
              </a:rPr>
              <a:t>a</a:t>
            </a:r>
            <a:r>
              <a:rPr sz="3600" spc="45">
                <a:latin typeface="Arial MT"/>
                <a:cs typeface="Arial MT"/>
              </a:rPr>
              <a:t>n</a:t>
            </a:r>
            <a:r>
              <a:rPr sz="3600" spc="210">
                <a:latin typeface="Arial MT"/>
                <a:cs typeface="Arial MT"/>
              </a:rPr>
              <a:t>: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436115" y="3216114"/>
            <a:ext cx="3181350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1700"/>
              </a:lnSpc>
              <a:spcBef>
                <a:spcPts val="100"/>
              </a:spcBef>
            </a:pPr>
            <a:r>
              <a:rPr sz="1900" spc="75">
                <a:solidFill>
                  <a:srgbClr val="622A2A"/>
                </a:solidFill>
                <a:latin typeface="Trebuchet MS"/>
                <a:cs typeface="Trebuchet MS"/>
              </a:rPr>
              <a:t>Peserta</a:t>
            </a:r>
            <a:r>
              <a:rPr sz="19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1900" spc="75">
                <a:solidFill>
                  <a:srgbClr val="622A2A"/>
                </a:solidFill>
                <a:latin typeface="Trebuchet MS"/>
                <a:cs typeface="Trebuchet MS"/>
              </a:rPr>
              <a:t>didik</a:t>
            </a:r>
            <a:r>
              <a:rPr sz="19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1900" spc="175">
                <a:solidFill>
                  <a:srgbClr val="622A2A"/>
                </a:solidFill>
                <a:latin typeface="Trebuchet MS"/>
                <a:cs typeface="Trebuchet MS"/>
              </a:rPr>
              <a:t>dapat </a:t>
            </a:r>
            <a:r>
              <a:rPr sz="1900" spc="1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1900" spc="60">
                <a:solidFill>
                  <a:srgbClr val="622A2A"/>
                </a:solidFill>
                <a:latin typeface="Trebuchet MS"/>
                <a:cs typeface="Trebuchet MS"/>
              </a:rPr>
              <a:t>mengidentifikasi </a:t>
            </a:r>
            <a:r>
              <a:rPr sz="1900" spc="3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1900" spc="165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19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1900" spc="-10">
                <a:solidFill>
                  <a:srgbClr val="622A2A"/>
                </a:solidFill>
                <a:latin typeface="Trebuchet MS"/>
                <a:cs typeface="Trebuchet MS"/>
              </a:rPr>
              <a:t>isi </a:t>
            </a:r>
            <a:r>
              <a:rPr sz="1900" spc="100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02576" y="6869491"/>
            <a:ext cx="3627120" cy="1960245"/>
          </a:xfrm>
          <a:custGeom>
            <a:avLst/>
            <a:gdLst/>
            <a:ahLst/>
            <a:cxnLst/>
            <a:rect l="l" t="t" r="r" b="b"/>
            <a:pathLst>
              <a:path w="3627119" h="1960245">
                <a:moveTo>
                  <a:pt x="3540592" y="1959892"/>
                </a:moveTo>
                <a:lnTo>
                  <a:pt x="86175" y="1959892"/>
                </a:lnTo>
                <a:lnTo>
                  <a:pt x="52678" y="1953100"/>
                </a:lnTo>
                <a:lnTo>
                  <a:pt x="25281" y="1934594"/>
                </a:lnTo>
                <a:lnTo>
                  <a:pt x="6787" y="1907178"/>
                </a:lnTo>
                <a:lnTo>
                  <a:pt x="0" y="1873658"/>
                </a:lnTo>
                <a:lnTo>
                  <a:pt x="0" y="86234"/>
                </a:lnTo>
                <a:lnTo>
                  <a:pt x="6787" y="52713"/>
                </a:lnTo>
                <a:lnTo>
                  <a:pt x="25281" y="25298"/>
                </a:lnTo>
                <a:lnTo>
                  <a:pt x="52678" y="6792"/>
                </a:lnTo>
                <a:lnTo>
                  <a:pt x="86175" y="0"/>
                </a:lnTo>
                <a:lnTo>
                  <a:pt x="3540592" y="0"/>
                </a:lnTo>
                <a:lnTo>
                  <a:pt x="3574089" y="6792"/>
                </a:lnTo>
                <a:lnTo>
                  <a:pt x="3601486" y="25298"/>
                </a:lnTo>
                <a:lnTo>
                  <a:pt x="3619980" y="52713"/>
                </a:lnTo>
                <a:lnTo>
                  <a:pt x="3626768" y="86234"/>
                </a:lnTo>
                <a:lnTo>
                  <a:pt x="3626768" y="1873658"/>
                </a:lnTo>
                <a:lnTo>
                  <a:pt x="3619980" y="1907178"/>
                </a:lnTo>
                <a:lnTo>
                  <a:pt x="3601486" y="1934594"/>
                </a:lnTo>
                <a:lnTo>
                  <a:pt x="3574089" y="1953100"/>
                </a:lnTo>
                <a:lnTo>
                  <a:pt x="3540592" y="1959892"/>
                </a:lnTo>
                <a:close/>
              </a:path>
            </a:pathLst>
          </a:custGeom>
          <a:solidFill>
            <a:srgbClr val="FFF2E2">
              <a:alpha val="6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389826" y="5953172"/>
            <a:ext cx="19538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90">
                <a:solidFill>
                  <a:srgbClr val="622A2A"/>
                </a:solidFill>
                <a:latin typeface="Arial MT"/>
                <a:cs typeface="Arial MT"/>
              </a:rPr>
              <a:t>Sasaran: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23206" y="7331960"/>
            <a:ext cx="2110740" cy="892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95"/>
              </a:spcBef>
            </a:pP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Kelas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X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49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350">
                <a:solidFill>
                  <a:srgbClr val="622A2A"/>
                </a:solidFill>
                <a:latin typeface="Trebuchet MS"/>
                <a:cs typeface="Trebuchet MS"/>
              </a:rPr>
              <a:t>/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49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50">
                <a:solidFill>
                  <a:srgbClr val="622A2A"/>
                </a:solidFill>
                <a:latin typeface="Trebuchet MS"/>
                <a:cs typeface="Trebuchet MS"/>
              </a:rPr>
              <a:t>/</a:t>
            </a:r>
            <a:r>
              <a:rPr sz="2300" spc="49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/>
          <a:stretch>
            <a:fillRect/>
          </a:stretch>
        </p:blipFill>
        <p:spPr>
          <a:xfrm>
            <a:off x="1217585" y="1386840"/>
            <a:ext cx="8343899" cy="82295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1"/>
            <a:ext cx="4467224" cy="85000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1302" y="2067769"/>
            <a:ext cx="768223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/>
              <a:t>Membandingkan</a:t>
            </a:r>
            <a:r>
              <a:rPr spc="-140"/>
              <a:t> </a:t>
            </a:r>
            <a:r>
              <a:rPr spc="110"/>
              <a:t>Nilai</a:t>
            </a:r>
            <a:r>
              <a:rPr spc="-140"/>
              <a:t> </a:t>
            </a:r>
            <a:r>
              <a:rPr spc="114"/>
              <a:t>Hikayat</a:t>
            </a:r>
            <a:r>
              <a:rPr spc="-140"/>
              <a:t> </a:t>
            </a:r>
            <a:r>
              <a:rPr spc="-90"/>
              <a:t>&amp;</a:t>
            </a:r>
            <a:r>
              <a:rPr spc="-135"/>
              <a:t> </a:t>
            </a:r>
            <a:r>
              <a:rPr spc="204"/>
              <a:t>Cerpen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11302" y="2836654"/>
            <a:ext cx="10055225" cy="571119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64490" indent="-352425" algn="just">
              <a:lnSpc>
                <a:spcPct val="100000"/>
              </a:lnSpc>
              <a:spcBef>
                <a:spcPts val="785"/>
              </a:spcBef>
              <a:buAutoNum type="alphaLcPeriod" startAt="4"/>
              <a:tabLst>
                <a:tab pos="365125" algn="l"/>
              </a:tabLst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300" spc="-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pendidikan/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edukasi</a:t>
            </a:r>
            <a:endParaRPr sz="2300">
              <a:latin typeface="Trebuchet MS"/>
              <a:cs typeface="Trebuchet MS"/>
            </a:endParaRPr>
          </a:p>
          <a:p>
            <a:pPr marL="12700" marR="5715" algn="just">
              <a:lnSpc>
                <a:spcPct val="124800"/>
              </a:lnSpc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berhubungan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proses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pengubahan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sikap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tata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laku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seseorang/kelompak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orang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usaha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mendewasakan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manusia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melalui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5">
                <a:solidFill>
                  <a:srgbClr val="622A2A"/>
                </a:solidFill>
                <a:latin typeface="Trebuchet MS"/>
                <a:cs typeface="Trebuchet MS"/>
              </a:rPr>
              <a:t>upaya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0">
                <a:solidFill>
                  <a:srgbClr val="622A2A"/>
                </a:solidFill>
                <a:latin typeface="Trebuchet MS"/>
                <a:cs typeface="Trebuchet MS"/>
              </a:rPr>
              <a:t>pengajaran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latihan.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50">
              <a:latin typeface="Trebuchet MS"/>
              <a:cs typeface="Trebuchet MS"/>
            </a:endParaRPr>
          </a:p>
          <a:p>
            <a:pPr marL="352425" indent="-340360" algn="just">
              <a:lnSpc>
                <a:spcPct val="100000"/>
              </a:lnSpc>
              <a:spcBef>
                <a:spcPts val="5"/>
              </a:spcBef>
              <a:buAutoNum type="alphaLcPeriod" startAt="5"/>
              <a:tabLst>
                <a:tab pos="353060" algn="l"/>
              </a:tabLst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300" spc="-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estetika</a:t>
            </a:r>
            <a:endParaRPr sz="23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680"/>
              </a:spcBef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berhubungan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keindahan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seni.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Trebuchet MS"/>
              <a:cs typeface="Trebuchet MS"/>
            </a:endParaRPr>
          </a:p>
          <a:p>
            <a:pPr marL="270510" indent="-258445" algn="just">
              <a:lnSpc>
                <a:spcPct val="100000"/>
              </a:lnSpc>
              <a:spcBef>
                <a:spcPts val="5"/>
              </a:spcBef>
              <a:buAutoNum type="alphaLcPeriod" startAt="6"/>
              <a:tabLst>
                <a:tab pos="271145" algn="l"/>
              </a:tabLst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</a:t>
            </a:r>
            <a:r>
              <a:rPr sz="2300" spc="-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sosial</a:t>
            </a:r>
            <a:endParaRPr sz="2300">
              <a:latin typeface="Trebuchet MS"/>
              <a:cs typeface="Trebuchet MS"/>
            </a:endParaRPr>
          </a:p>
          <a:p>
            <a:pPr marL="12700" marR="5080" algn="just">
              <a:lnSpc>
                <a:spcPct val="124800"/>
              </a:lnSpc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berhubungan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kehidupan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di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masyarakat.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Biasanya</a:t>
            </a:r>
            <a:r>
              <a:rPr sz="23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berupa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nasihat-nasihat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berkaitan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kemasyarakatan.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Indikasi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sosial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dikaitkan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kepatuhan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kepantasan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bila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diterapkan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kehidupan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sehari-hari.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3"/>
            <a:ext cx="4467224" cy="85000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1302" y="2723819"/>
            <a:ext cx="918845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/>
              <a:t>Membandingkan</a:t>
            </a:r>
            <a:r>
              <a:rPr spc="-135"/>
              <a:t> </a:t>
            </a:r>
            <a:r>
              <a:rPr spc="215"/>
              <a:t>Kebahasaan</a:t>
            </a:r>
            <a:r>
              <a:rPr spc="-135"/>
              <a:t> </a:t>
            </a:r>
            <a:r>
              <a:rPr spc="114"/>
              <a:t>Hikayat</a:t>
            </a:r>
            <a:r>
              <a:rPr spc="-135"/>
              <a:t> </a:t>
            </a:r>
            <a:r>
              <a:rPr spc="-90"/>
              <a:t>&amp;</a:t>
            </a:r>
            <a:r>
              <a:rPr spc="-135"/>
              <a:t> </a:t>
            </a:r>
            <a:r>
              <a:rPr spc="204"/>
              <a:t>Cerpen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11302" y="3492704"/>
            <a:ext cx="9058910" cy="90043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300" spc="-105">
                <a:solidFill>
                  <a:srgbClr val="622A2A"/>
                </a:solidFill>
                <a:latin typeface="Trebuchet MS"/>
                <a:cs typeface="Trebuchet MS"/>
              </a:rPr>
              <a:t>A.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Penggunaan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Majas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2058670" algn="l"/>
                <a:tab pos="3165475" algn="l"/>
                <a:tab pos="4340225" algn="l"/>
                <a:tab pos="5615940" algn="l"/>
                <a:tab pos="6436995" algn="l"/>
                <a:tab pos="7744459" algn="l"/>
              </a:tabLst>
            </a:pP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Penggunaan	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majas	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dalam	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cerpen	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dan	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hikayat	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berfungsi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11862" y="4017618"/>
            <a:ext cx="75057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35">
                <a:solidFill>
                  <a:srgbClr val="622A2A"/>
                </a:solidFill>
                <a:latin typeface="Trebuchet MS"/>
                <a:cs typeface="Trebuchet MS"/>
              </a:rPr>
              <a:t>untuk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11302" y="4367434"/>
            <a:ext cx="4796155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800"/>
              </a:lnSpc>
              <a:spcBef>
                <a:spcPts val="100"/>
              </a:spcBef>
              <a:tabLst>
                <a:tab pos="1316990" algn="l"/>
                <a:tab pos="1591310" algn="l"/>
                <a:tab pos="2258695" algn="l"/>
                <a:tab pos="2699385" algn="l"/>
                <a:tab pos="3653154" algn="l"/>
                <a:tab pos="3937000" algn="l"/>
              </a:tabLst>
            </a:pP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-6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20">
                <a:solidFill>
                  <a:srgbClr val="622A2A"/>
                </a:solidFill>
                <a:latin typeface="Trebuchet MS"/>
                <a:cs typeface="Trebuchet MS"/>
              </a:rPr>
              <a:t>c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k 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bahasa	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	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bermakna	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lugas.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84306" y="4367434"/>
            <a:ext cx="5081270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4610">
              <a:lnSpc>
                <a:spcPct val="124800"/>
              </a:lnSpc>
              <a:spcBef>
                <a:spcPts val="100"/>
              </a:spcBef>
              <a:tabLst>
                <a:tab pos="826135" algn="l"/>
                <a:tab pos="2416175" algn="l"/>
                <a:tab pos="3065145" algn="l"/>
                <a:tab pos="3284220" algn="l"/>
                <a:tab pos="4363085" algn="l"/>
              </a:tabLst>
            </a:pPr>
            <a:r>
              <a:rPr sz="2300" spc="-210">
                <a:solidFill>
                  <a:srgbClr val="622A2A"/>
                </a:solidFill>
                <a:latin typeface="Trebuchet MS"/>
                <a:cs typeface="Trebuchet MS"/>
              </a:rPr>
              <a:t>j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-6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gg</a:t>
            </a:r>
            <a:r>
              <a:rPr sz="2300" spc="-6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 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-210">
                <a:solidFill>
                  <a:srgbClr val="622A2A"/>
                </a:solidFill>
                <a:latin typeface="Trebuchet MS"/>
                <a:cs typeface="Trebuchet MS"/>
              </a:rPr>
              <a:t>j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	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210">
                <a:solidFill>
                  <a:srgbClr val="622A2A"/>
                </a:solidFill>
                <a:latin typeface="Trebuchet MS"/>
                <a:cs typeface="Trebuchet MS"/>
              </a:rPr>
              <a:t>j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11302" y="5242164"/>
            <a:ext cx="10053955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4800"/>
              </a:lnSpc>
              <a:spcBef>
                <a:spcPts val="100"/>
              </a:spcBef>
            </a:pP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digunakan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baik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cerpen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hikayat.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Di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antara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majas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sering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digunakan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cerpen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maupun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 hikayat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adalah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majas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antonomasia,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metafora,</a:t>
            </a:r>
            <a:r>
              <a:rPr sz="2300" spc="3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hiperbola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majas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35">
                <a:solidFill>
                  <a:srgbClr val="622A2A"/>
                </a:solidFill>
                <a:latin typeface="Trebuchet MS"/>
                <a:cs typeface="Trebuchet MS"/>
              </a:rPr>
              <a:t>simile.</a:t>
            </a:r>
            <a:r>
              <a:rPr sz="2300" spc="3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Meskipun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5">
                <a:solidFill>
                  <a:srgbClr val="622A2A"/>
                </a:solidFill>
                <a:latin typeface="Trebuchet MS"/>
                <a:cs typeface="Trebuchet MS"/>
              </a:rPr>
              <a:t>sama-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43674" y="6554259"/>
            <a:ext cx="3470910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4620">
              <a:lnSpc>
                <a:spcPct val="124800"/>
              </a:lnSpc>
              <a:spcBef>
                <a:spcPts val="100"/>
              </a:spcBef>
              <a:tabLst>
                <a:tab pos="1532890" algn="l"/>
                <a:tab pos="1564640" algn="l"/>
                <a:tab pos="2720975" algn="l"/>
              </a:tabLst>
            </a:pP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365">
                <a:solidFill>
                  <a:srgbClr val="622A2A"/>
                </a:solidFill>
                <a:latin typeface="Trebuchet MS"/>
                <a:cs typeface="Trebuchet MS"/>
              </a:rPr>
              <a:t>,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	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240">
                <a:solidFill>
                  <a:srgbClr val="622A2A"/>
                </a:solidFill>
                <a:latin typeface="Trebuchet MS"/>
                <a:cs typeface="Trebuchet MS"/>
              </a:rPr>
              <a:t>a 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berbeda	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penyajiannya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44909" y="6554259"/>
            <a:ext cx="1125855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655">
              <a:lnSpc>
                <a:spcPct val="124800"/>
              </a:lnSpc>
              <a:spcBef>
                <a:spcPts val="100"/>
              </a:spcBef>
            </a:pP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240">
                <a:solidFill>
                  <a:srgbClr val="622A2A"/>
                </a:solidFill>
                <a:latin typeface="Trebuchet MS"/>
                <a:cs typeface="Trebuchet MS"/>
              </a:rPr>
              <a:t>a  </a:t>
            </a: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903477" y="6554259"/>
            <a:ext cx="762000" cy="900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115">
              <a:lnSpc>
                <a:spcPct val="124800"/>
              </a:lnSpc>
              <a:spcBef>
                <a:spcPts val="100"/>
              </a:spcBef>
            </a:pP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275">
                <a:solidFill>
                  <a:srgbClr val="622A2A"/>
                </a:solidFill>
                <a:latin typeface="Trebuchet MS"/>
                <a:cs typeface="Trebuchet MS"/>
              </a:rPr>
              <a:t>g  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11302" y="6554259"/>
            <a:ext cx="4103370" cy="1337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800"/>
              </a:lnSpc>
              <a:spcBef>
                <a:spcPts val="100"/>
              </a:spcBef>
              <a:tabLst>
                <a:tab pos="1060450" algn="l"/>
                <a:tab pos="1768475" algn="l"/>
                <a:tab pos="2940685" algn="l"/>
                <a:tab pos="3353435" algn="l"/>
              </a:tabLst>
            </a:pP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gg</a:t>
            </a:r>
            <a:r>
              <a:rPr sz="2300" spc="-6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370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240">
                <a:solidFill>
                  <a:srgbClr val="622A2A"/>
                </a:solidFill>
                <a:latin typeface="Trebuchet MS"/>
                <a:cs typeface="Trebuchet MS"/>
              </a:rPr>
              <a:t>a 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digunakan	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dalam	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bahasa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cerpen.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3"/>
            <a:ext cx="4467224" cy="85000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1302" y="1053019"/>
            <a:ext cx="918845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/>
              <a:t>Membandingkan</a:t>
            </a:r>
            <a:r>
              <a:rPr spc="-135"/>
              <a:t> </a:t>
            </a:r>
            <a:r>
              <a:rPr spc="215"/>
              <a:t>Kebahasaan</a:t>
            </a:r>
            <a:r>
              <a:rPr spc="-135"/>
              <a:t> </a:t>
            </a:r>
            <a:r>
              <a:rPr spc="114"/>
              <a:t>Hikayat</a:t>
            </a:r>
            <a:r>
              <a:rPr spc="-135"/>
              <a:t> </a:t>
            </a:r>
            <a:r>
              <a:rPr spc="-90"/>
              <a:t>&amp;</a:t>
            </a:r>
            <a:r>
              <a:rPr spc="-135"/>
              <a:t> </a:t>
            </a:r>
            <a:r>
              <a:rPr spc="204"/>
              <a:t>Cerpen</a:t>
            </a:r>
          </a:p>
        </p:txBody>
      </p:sp>
      <p:pic>
        <p:nvPicPr>
          <p:cNvPr id="4" name="object 4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4662137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5090762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5519387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8519762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8948387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9377012"/>
            <a:ext cx="85725" cy="85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11302" y="1831200"/>
            <a:ext cx="10055225" cy="77406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15"/>
              </a:spcBef>
            </a:pP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Majas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Antonomasia</a:t>
            </a:r>
            <a:endParaRPr sz="2300">
              <a:latin typeface="Trebuchet MS"/>
              <a:cs typeface="Trebuchet MS"/>
            </a:endParaRPr>
          </a:p>
          <a:p>
            <a:pPr marL="12700" marR="5080" algn="just">
              <a:lnSpc>
                <a:spcPct val="122300"/>
              </a:lnSpc>
            </a:pP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Majas 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ini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termasuk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ke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majas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perbandingan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menyebutkan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sesuatu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bukan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nama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asli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benda 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tersebut,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melainkan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salah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satu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sifat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benda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tersebut.Penggunaan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sifat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sebagai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nama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diri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atau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nama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diri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lain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sebagai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nama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50">
                <a:solidFill>
                  <a:srgbClr val="622A2A"/>
                </a:solidFill>
                <a:latin typeface="Trebuchet MS"/>
                <a:cs typeface="Trebuchet MS"/>
              </a:rPr>
              <a:t>jenis.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Contoh:</a:t>
            </a:r>
            <a:endParaRPr sz="2300">
              <a:latin typeface="Trebuchet MS"/>
              <a:cs typeface="Trebuchet MS"/>
            </a:endParaRPr>
          </a:p>
          <a:p>
            <a:pPr marL="508000" marR="8216900" algn="just">
              <a:lnSpc>
                <a:spcPct val="122300"/>
              </a:lnSpc>
            </a:pP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Si</a:t>
            </a:r>
            <a:r>
              <a:rPr sz="2300" spc="-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Gemuk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Si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Lincah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Si</a:t>
            </a:r>
            <a:r>
              <a:rPr sz="2300" spc="-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Pintar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Majas</a:t>
            </a:r>
            <a:r>
              <a:rPr sz="2300" spc="-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5">
                <a:solidFill>
                  <a:srgbClr val="622A2A"/>
                </a:solidFill>
                <a:latin typeface="Trebuchet MS"/>
                <a:cs typeface="Trebuchet MS"/>
              </a:rPr>
              <a:t>Metafora</a:t>
            </a:r>
            <a:endParaRPr sz="2300">
              <a:latin typeface="Trebuchet MS"/>
              <a:cs typeface="Trebuchet MS"/>
            </a:endParaRPr>
          </a:p>
          <a:p>
            <a:pPr marL="12700" marR="7620" algn="just">
              <a:lnSpc>
                <a:spcPct val="122300"/>
              </a:lnSpc>
            </a:pP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Majas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menggunakan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bukan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kata-kata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dari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arti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sebenarnya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kata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kiasan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berdasarkan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persamaan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perbandingan 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untuk 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melengkapi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70">
                <a:solidFill>
                  <a:srgbClr val="622A2A"/>
                </a:solidFill>
                <a:latin typeface="Trebuchet MS"/>
                <a:cs typeface="Trebuchet MS"/>
              </a:rPr>
              <a:t>gaya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bahasa.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Contoh:</a:t>
            </a:r>
            <a:endParaRPr sz="2300">
              <a:latin typeface="Trebuchet MS"/>
              <a:cs typeface="Trebuchet MS"/>
            </a:endParaRPr>
          </a:p>
          <a:p>
            <a:pPr marL="508000" marR="4589780">
              <a:lnSpc>
                <a:spcPct val="122300"/>
              </a:lnSpc>
            </a:pP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Presiden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Rusia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tersulut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api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amarah.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Pria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50">
                <a:solidFill>
                  <a:srgbClr val="622A2A"/>
                </a:solidFill>
                <a:latin typeface="Trebuchet MS"/>
                <a:cs typeface="Trebuchet MS"/>
              </a:rPr>
              <a:t>itu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0">
                <a:solidFill>
                  <a:srgbClr val="622A2A"/>
                </a:solidFill>
                <a:latin typeface="Trebuchet MS"/>
                <a:cs typeface="Trebuchet MS"/>
              </a:rPr>
              <a:t>seorang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buaya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darat.</a:t>
            </a:r>
            <a:endParaRPr sz="23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615"/>
              </a:spcBef>
            </a:pPr>
            <a:r>
              <a:rPr sz="2300" spc="220">
                <a:solidFill>
                  <a:srgbClr val="622A2A"/>
                </a:solidFill>
                <a:latin typeface="Trebuchet MS"/>
                <a:cs typeface="Trebuchet MS"/>
              </a:rPr>
              <a:t>Malas</a:t>
            </a:r>
            <a:r>
              <a:rPr sz="2300" spc="-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85">
                <a:solidFill>
                  <a:srgbClr val="622A2A"/>
                </a:solidFill>
                <a:latin typeface="Trebuchet MS"/>
                <a:cs typeface="Trebuchet MS"/>
              </a:rPr>
              <a:t>baca</a:t>
            </a:r>
            <a:r>
              <a:rPr sz="2300" spc="-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jadi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otak</a:t>
            </a:r>
            <a:r>
              <a:rPr sz="2300" spc="-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udang.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1"/>
            <a:ext cx="4467224" cy="85000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1302" y="1695956"/>
            <a:ext cx="918845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/>
              <a:t>Membandingkan</a:t>
            </a:r>
            <a:r>
              <a:rPr spc="-135"/>
              <a:t> </a:t>
            </a:r>
            <a:r>
              <a:rPr spc="215"/>
              <a:t>Kebahasaan</a:t>
            </a:r>
            <a:r>
              <a:rPr spc="-135"/>
              <a:t> </a:t>
            </a:r>
            <a:r>
              <a:rPr spc="114"/>
              <a:t>Hikayat</a:t>
            </a:r>
            <a:r>
              <a:rPr spc="-135"/>
              <a:t> </a:t>
            </a:r>
            <a:r>
              <a:rPr spc="-90"/>
              <a:t>&amp;</a:t>
            </a:r>
            <a:r>
              <a:rPr spc="-135"/>
              <a:t> </a:t>
            </a:r>
            <a:r>
              <a:rPr spc="204"/>
              <a:t>Cerpen</a:t>
            </a:r>
          </a:p>
        </p:txBody>
      </p:sp>
      <p:pic>
        <p:nvPicPr>
          <p:cNvPr id="4" name="object 4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4447823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7876823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8305448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8734073"/>
            <a:ext cx="85725" cy="857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11302" y="2474135"/>
            <a:ext cx="10054590" cy="645477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Majas</a:t>
            </a:r>
            <a:r>
              <a:rPr sz="2300" spc="-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Hiperbola</a:t>
            </a:r>
            <a:endParaRPr sz="2300">
              <a:latin typeface="Trebuchet MS"/>
              <a:cs typeface="Trebuchet MS"/>
            </a:endParaRPr>
          </a:p>
          <a:p>
            <a:pPr marL="12700" marR="9525">
              <a:lnSpc>
                <a:spcPct val="122300"/>
              </a:lnSpc>
            </a:pP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Majas</a:t>
            </a:r>
            <a:r>
              <a:rPr sz="2300" spc="3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3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merupakan</a:t>
            </a:r>
            <a:r>
              <a:rPr sz="2300" spc="3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ungkapan</a:t>
            </a:r>
            <a:r>
              <a:rPr sz="2300" spc="3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3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berlebihan</a:t>
            </a:r>
            <a:r>
              <a:rPr sz="2300" spc="3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300" spc="3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tidak</a:t>
            </a:r>
            <a:r>
              <a:rPr sz="2300" spc="3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masuk </a:t>
            </a:r>
            <a:r>
              <a:rPr sz="2300" spc="-6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akal.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Contoh:</a:t>
            </a:r>
            <a:endParaRPr sz="23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615"/>
              </a:spcBef>
            </a:pP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Dentuman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50">
                <a:solidFill>
                  <a:srgbClr val="622A2A"/>
                </a:solidFill>
                <a:latin typeface="Trebuchet MS"/>
                <a:cs typeface="Trebuchet MS"/>
              </a:rPr>
              <a:t>itu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5">
                <a:solidFill>
                  <a:srgbClr val="622A2A"/>
                </a:solidFill>
                <a:latin typeface="Trebuchet MS"/>
                <a:cs typeface="Trebuchet MS"/>
              </a:rPr>
              <a:t>menggelegar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membelah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angkasa.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Majas</a:t>
            </a:r>
            <a:r>
              <a:rPr sz="2300" spc="-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Perbandingan</a:t>
            </a:r>
            <a:endParaRPr sz="2300">
              <a:latin typeface="Trebuchet MS"/>
              <a:cs typeface="Trebuchet MS"/>
            </a:endParaRPr>
          </a:p>
          <a:p>
            <a:pPr marL="12700" marR="5080" algn="just">
              <a:lnSpc>
                <a:spcPct val="122300"/>
              </a:lnSpc>
            </a:pP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pertautan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membandingkan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5">
                <a:solidFill>
                  <a:srgbClr val="622A2A"/>
                </a:solidFill>
                <a:latin typeface="Trebuchet MS"/>
                <a:cs typeface="Trebuchet MS"/>
              </a:rPr>
              <a:t>dua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hal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secara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hakiki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berbeda,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tetapi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kemudian </a:t>
            </a:r>
            <a:r>
              <a:rPr sz="2300" spc="240">
                <a:solidFill>
                  <a:srgbClr val="622A2A"/>
                </a:solidFill>
                <a:latin typeface="Trebuchet MS"/>
                <a:cs typeface="Trebuchet MS"/>
              </a:rPr>
              <a:t>dianggap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mengandung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arti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hampir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serupa,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serta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dinyatakan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eksplisit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menggunakan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kata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seperti,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bagai,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laksana,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lain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sebagainya.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Contoh:</a:t>
            </a:r>
            <a:endParaRPr sz="2300">
              <a:latin typeface="Trebuchet MS"/>
              <a:cs typeface="Trebuchet MS"/>
            </a:endParaRPr>
          </a:p>
          <a:p>
            <a:pPr marL="508000" marR="146685">
              <a:lnSpc>
                <a:spcPct val="122300"/>
              </a:lnSpc>
            </a:pP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Tommy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sedang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berjalan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sangat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lambat,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seperti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kura-kura.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5">
                <a:solidFill>
                  <a:srgbClr val="622A2A"/>
                </a:solidFill>
                <a:latin typeface="Trebuchet MS"/>
                <a:cs typeface="Trebuchet MS"/>
              </a:rPr>
              <a:t>Wajah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Rina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sangatlah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cantik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sekali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seperti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bunga.</a:t>
            </a:r>
            <a:endParaRPr sz="23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615"/>
              </a:spcBef>
            </a:pP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Wajahmu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terlihat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sangat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berseri-seri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serta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berkilau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seperti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berlian.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4"/>
            <a:ext cx="4467224" cy="85000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1302" y="1910272"/>
            <a:ext cx="918845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90"/>
              <a:t>Membandingkan</a:t>
            </a:r>
            <a:r>
              <a:rPr spc="-135"/>
              <a:t> </a:t>
            </a:r>
            <a:r>
              <a:rPr spc="215"/>
              <a:t>Kebahasaan</a:t>
            </a:r>
            <a:r>
              <a:rPr spc="-135"/>
              <a:t> </a:t>
            </a:r>
            <a:r>
              <a:rPr spc="114"/>
              <a:t>Hikayat</a:t>
            </a:r>
            <a:r>
              <a:rPr spc="-135"/>
              <a:t> </a:t>
            </a:r>
            <a:r>
              <a:rPr spc="-90"/>
              <a:t>&amp;</a:t>
            </a:r>
            <a:r>
              <a:rPr spc="-135"/>
              <a:t> </a:t>
            </a:r>
            <a:r>
              <a:rPr spc="204"/>
              <a:t>Cerpen</a:t>
            </a:r>
          </a:p>
        </p:txBody>
      </p:sp>
      <p:pic>
        <p:nvPicPr>
          <p:cNvPr id="4" name="object 4"/>
          <p:cNvPicPr/>
          <p:nvPr/>
        </p:nvPicPr>
        <p:blipFill>
          <a:blip r:embed="rId3"/>
          <a:stretch>
            <a:fillRect/>
          </a:stretch>
        </p:blipFill>
        <p:spPr>
          <a:xfrm>
            <a:off x="7881177" y="5519391"/>
            <a:ext cx="85725" cy="857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11302" y="2688453"/>
            <a:ext cx="10055225" cy="559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890" algn="just">
              <a:lnSpc>
                <a:spcPct val="122300"/>
              </a:lnSpc>
              <a:spcBef>
                <a:spcPts val="100"/>
              </a:spcBef>
            </a:pPr>
            <a:r>
              <a:rPr sz="2300" spc="-50">
                <a:solidFill>
                  <a:srgbClr val="622A2A"/>
                </a:solidFill>
                <a:latin typeface="Trebuchet MS"/>
                <a:cs typeface="Trebuchet MS"/>
              </a:rPr>
              <a:t>B.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Penggunaan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konjungsi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baik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cerpen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maupun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merupakan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teks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narasi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banyak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menceritakan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urutan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peristiwa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kejadian.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Untuk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menceritakan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urutan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peristiwa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alur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tersebut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keduanya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menggunakan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konjungsi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menyatakan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urutan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waktu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kronologis.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rebuchet MS"/>
              <a:cs typeface="Trebuchet MS"/>
            </a:endParaRPr>
          </a:p>
          <a:p>
            <a:pPr marL="508000" algn="just">
              <a:lnSpc>
                <a:spcPct val="100000"/>
              </a:lnSpc>
            </a:pP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Konjungsi</a:t>
            </a:r>
            <a:r>
              <a:rPr sz="2300" spc="-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Waktu</a:t>
            </a:r>
            <a:endParaRPr sz="2300">
              <a:latin typeface="Trebuchet MS"/>
              <a:cs typeface="Trebuchet MS"/>
            </a:endParaRPr>
          </a:p>
          <a:p>
            <a:pPr marL="12700" marR="5080" algn="just">
              <a:lnSpc>
                <a:spcPct val="122300"/>
              </a:lnSpc>
            </a:pP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Konjungsi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waktu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adalah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konjungsi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berfungsi 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untuk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menjelaskan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hubungan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waktu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dari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sebuah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pernyataan.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Contoh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 kata</a:t>
            </a:r>
            <a:r>
              <a:rPr sz="23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konjungsi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waktu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adalah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apabila,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sementara,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sesudah,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setelah,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sejak,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tatkala,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sampai,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dst.</a:t>
            </a:r>
            <a:endParaRPr sz="2300">
              <a:latin typeface="Trebuchet MS"/>
              <a:cs typeface="Trebuchet MS"/>
            </a:endParaRPr>
          </a:p>
          <a:p>
            <a:pPr marL="12700" marR="10160" algn="just">
              <a:lnSpc>
                <a:spcPct val="122300"/>
              </a:lnSpc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Contoh: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Tatkala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matahari 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terbenam,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anak-anak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sudah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harus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sampai </a:t>
            </a:r>
            <a:r>
              <a:rPr sz="23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rumah.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1"/>
            <a:ext cx="4467224" cy="85000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79110">
              <a:lnSpc>
                <a:spcPct val="100000"/>
              </a:lnSpc>
              <a:spcBef>
                <a:spcPts val="95"/>
              </a:spcBef>
            </a:pPr>
            <a:r>
              <a:rPr spc="190"/>
              <a:t>Membandingkan</a:t>
            </a:r>
            <a:r>
              <a:rPr spc="-135"/>
              <a:t> </a:t>
            </a:r>
            <a:r>
              <a:rPr spc="215"/>
              <a:t>Kebahasaan</a:t>
            </a:r>
            <a:r>
              <a:rPr spc="-135"/>
              <a:t> </a:t>
            </a:r>
            <a:r>
              <a:rPr spc="114"/>
              <a:t>Hikayat</a:t>
            </a:r>
            <a:r>
              <a:rPr spc="-135"/>
              <a:t> </a:t>
            </a:r>
            <a:r>
              <a:rPr spc="-90"/>
              <a:t>&amp;</a:t>
            </a:r>
            <a:r>
              <a:rPr spc="-135"/>
              <a:t> </a:t>
            </a:r>
            <a:r>
              <a:rPr spc="204"/>
              <a:t>Cerpen</a:t>
            </a:r>
          </a:p>
        </p:txBody>
      </p:sp>
      <p:pic>
        <p:nvPicPr>
          <p:cNvPr id="4" name="object 4"/>
          <p:cNvPicPr/>
          <p:nvPr/>
        </p:nvPicPr>
        <p:blipFill>
          <a:blip r:embed="rId3"/>
          <a:stretch>
            <a:fillRect/>
          </a:stretch>
        </p:blipFill>
        <p:spPr>
          <a:xfrm>
            <a:off x="7603148" y="2011726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/>
          <a:stretch>
            <a:fillRect/>
          </a:stretch>
        </p:blipFill>
        <p:spPr>
          <a:xfrm>
            <a:off x="7603148" y="5869351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/>
          <a:stretch>
            <a:fillRect/>
          </a:stretch>
        </p:blipFill>
        <p:spPr>
          <a:xfrm>
            <a:off x="7603148" y="6297976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/>
          <a:stretch>
            <a:fillRect/>
          </a:stretch>
        </p:blipFill>
        <p:spPr>
          <a:xfrm>
            <a:off x="7603148" y="6726601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/>
          <a:stretch>
            <a:fillRect/>
          </a:stretch>
        </p:blipFill>
        <p:spPr>
          <a:xfrm>
            <a:off x="7603148" y="715522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/>
          <a:stretch>
            <a:fillRect/>
          </a:stretch>
        </p:blipFill>
        <p:spPr>
          <a:xfrm>
            <a:off x="7603148" y="7583851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603148" y="8441101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603148" y="9298351"/>
            <a:ext cx="85725" cy="857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33273" y="1752538"/>
            <a:ext cx="10331450" cy="774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 marR="5080" algn="just">
              <a:lnSpc>
                <a:spcPct val="122300"/>
              </a:lnSpc>
              <a:spcBef>
                <a:spcPts val="100"/>
              </a:spcBef>
            </a:pP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Konjungsi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kronologis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  <a:hlinkClick r:id="rId4"/>
              </a:rPr>
              <a:t>Bahasa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  <a:hlinkClick r:id="rId4"/>
              </a:rPr>
              <a:t>Indonesia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merupakan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kata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menghubungkan </a:t>
            </a:r>
            <a:r>
              <a:rPr sz="2300" spc="175">
                <a:solidFill>
                  <a:srgbClr val="622A2A"/>
                </a:solidFill>
                <a:latin typeface="Trebuchet MS"/>
                <a:cs typeface="Trebuchet MS"/>
              </a:rPr>
              <a:t>dua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buah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klausa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lebih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175">
                <a:solidFill>
                  <a:srgbClr val="622A2A"/>
                </a:solidFill>
                <a:latin typeface="Trebuchet MS"/>
                <a:cs typeface="Trebuchet MS"/>
              </a:rPr>
              <a:t>menggambarkan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urutan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waktu kejadian. 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Konjungsi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kronologis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sangat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diperlukan 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untuk 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menyusun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berita,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narasi,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cerpen,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teks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eksplanasi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lain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menjabarkan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kronologi.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Biasanya,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konjungsi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kronologis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berfungsi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untuk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menyatukan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sebuah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kata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54">
                <a:solidFill>
                  <a:srgbClr val="622A2A"/>
                </a:solidFill>
                <a:latin typeface="Trebuchet MS"/>
                <a:cs typeface="Trebuchet MS"/>
              </a:rPr>
              <a:t>agar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tercipta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kalimat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jelas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95">
                <a:solidFill>
                  <a:srgbClr val="622A2A"/>
                </a:solidFill>
                <a:latin typeface="Trebuchet MS"/>
                <a:cs typeface="Trebuchet MS"/>
              </a:rPr>
              <a:t>utuh.</a:t>
            </a:r>
            <a:r>
              <a:rPr sz="2300" spc="-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Selain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130">
                <a:solidFill>
                  <a:srgbClr val="622A2A"/>
                </a:solidFill>
                <a:latin typeface="Trebuchet MS"/>
                <a:cs typeface="Trebuchet MS"/>
              </a:rPr>
              <a:t>itu,</a:t>
            </a:r>
            <a:r>
              <a:rPr sz="2300" spc="-1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konjungsi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 tersebut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juga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bertujuan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30">
                <a:solidFill>
                  <a:srgbClr val="622A2A"/>
                </a:solidFill>
                <a:latin typeface="Trebuchet MS"/>
                <a:cs typeface="Trebuchet MS"/>
              </a:rPr>
              <a:t>untuk 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menghubungkan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80">
                <a:solidFill>
                  <a:srgbClr val="622A2A"/>
                </a:solidFill>
                <a:latin typeface="Trebuchet MS"/>
                <a:cs typeface="Trebuchet MS"/>
              </a:rPr>
              <a:t>anak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kalimat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induk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kalimat.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Contoh:</a:t>
            </a:r>
            <a:endParaRPr sz="2300">
              <a:latin typeface="Trebuchet MS"/>
              <a:cs typeface="Trebuchet MS"/>
            </a:endParaRPr>
          </a:p>
          <a:p>
            <a:pPr marL="508000" marR="8616315">
              <a:lnSpc>
                <a:spcPct val="122300"/>
              </a:lnSpc>
            </a:pP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Sejak</a:t>
            </a:r>
            <a:r>
              <a:rPr sz="2300" spc="-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50">
                <a:solidFill>
                  <a:srgbClr val="622A2A"/>
                </a:solidFill>
                <a:latin typeface="Trebuchet MS"/>
                <a:cs typeface="Trebuchet MS"/>
              </a:rPr>
              <a:t>itu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Lalu 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m 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Setelah</a:t>
            </a:r>
            <a:endParaRPr sz="2300">
              <a:latin typeface="Trebuchet MS"/>
              <a:cs typeface="Trebuchet MS"/>
            </a:endParaRPr>
          </a:p>
          <a:p>
            <a:pPr marL="12700" marR="7758430" indent="495300">
              <a:lnSpc>
                <a:spcPct val="122300"/>
              </a:lnSpc>
            </a:pPr>
            <a:r>
              <a:rPr sz="2300" spc="245">
                <a:solidFill>
                  <a:srgbClr val="622A2A"/>
                </a:solidFill>
                <a:latin typeface="Trebuchet MS"/>
                <a:cs typeface="Trebuchet MS"/>
              </a:rPr>
              <a:t>Pada</a:t>
            </a:r>
            <a:r>
              <a:rPr sz="2300" spc="-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akhirnya </a:t>
            </a:r>
            <a:r>
              <a:rPr sz="2300" spc="-6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Contoh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Kalimat:</a:t>
            </a:r>
            <a:endParaRPr sz="2300">
              <a:latin typeface="Trebuchet MS"/>
              <a:cs typeface="Trebuchet MS"/>
            </a:endParaRPr>
          </a:p>
          <a:p>
            <a:pPr marL="508000" marR="11430">
              <a:lnSpc>
                <a:spcPct val="122300"/>
              </a:lnSpc>
            </a:pP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Kerjakan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soal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ujian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tersebut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baik,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lalu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kumpulkan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bila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0">
                <a:solidFill>
                  <a:srgbClr val="622A2A"/>
                </a:solidFill>
                <a:latin typeface="Trebuchet MS"/>
                <a:cs typeface="Trebuchet MS"/>
              </a:rPr>
              <a:t>sudah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selesai.</a:t>
            </a:r>
            <a:endParaRPr sz="2300">
              <a:latin typeface="Trebuchet MS"/>
              <a:cs typeface="Trebuchet MS"/>
            </a:endParaRPr>
          </a:p>
          <a:p>
            <a:pPr marL="508000">
              <a:lnSpc>
                <a:spcPct val="100000"/>
              </a:lnSpc>
              <a:spcBef>
                <a:spcPts val="610"/>
              </a:spcBef>
            </a:pP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Obat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50">
                <a:solidFill>
                  <a:srgbClr val="622A2A"/>
                </a:solidFill>
                <a:latin typeface="Trebuchet MS"/>
                <a:cs typeface="Trebuchet MS"/>
              </a:rPr>
              <a:t>itu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5">
                <a:solidFill>
                  <a:srgbClr val="622A2A"/>
                </a:solidFill>
                <a:latin typeface="Trebuchet MS"/>
                <a:cs typeface="Trebuchet MS"/>
              </a:rPr>
              <a:t>harus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0">
                <a:solidFill>
                  <a:srgbClr val="622A2A"/>
                </a:solidFill>
                <a:latin typeface="Trebuchet MS"/>
                <a:cs typeface="Trebuchet MS"/>
              </a:rPr>
              <a:t>diminum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sebelum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pasien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makan.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258152"/>
            <a:ext cx="3762239" cy="80288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1416" y="544845"/>
            <a:ext cx="2528570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/>
              <a:t>Unsur</a:t>
            </a:r>
            <a:r>
              <a:rPr spc="-190"/>
              <a:t> </a:t>
            </a:r>
            <a:r>
              <a:rPr spc="-65"/>
              <a:t>Intrinsik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95459" y="1323026"/>
            <a:ext cx="14272261" cy="431165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04165" indent="-211454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304800" algn="l"/>
              </a:tabLst>
            </a:pP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Tema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130">
                <a:solidFill>
                  <a:srgbClr val="622A2A"/>
                </a:solidFill>
                <a:latin typeface="Trebuchet MS"/>
                <a:cs typeface="Trebuchet MS"/>
              </a:rPr>
              <a:t>: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5">
                <a:solidFill>
                  <a:srgbClr val="622A2A"/>
                </a:solidFill>
                <a:latin typeface="Trebuchet MS"/>
                <a:cs typeface="Trebuchet MS"/>
              </a:rPr>
              <a:t>Tema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ialah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merupakan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sebuah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ide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atau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54">
                <a:solidFill>
                  <a:srgbClr val="622A2A"/>
                </a:solidFill>
                <a:latin typeface="Trebuchet MS"/>
                <a:cs typeface="Trebuchet MS"/>
              </a:rPr>
              <a:t>gagasan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5">
                <a:solidFill>
                  <a:srgbClr val="622A2A"/>
                </a:solidFill>
                <a:latin typeface="Trebuchet MS"/>
                <a:cs typeface="Trebuchet MS"/>
              </a:rPr>
              <a:t>mendasari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cerita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tersebut</a:t>
            </a:r>
            <a:endParaRPr sz="2300">
              <a:latin typeface="Trebuchet MS"/>
              <a:cs typeface="Trebuchet MS"/>
            </a:endParaRPr>
          </a:p>
          <a:p>
            <a:pPr marL="304165" indent="-27813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04800" algn="l"/>
              </a:tabLst>
            </a:pP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Alur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130">
                <a:solidFill>
                  <a:srgbClr val="622A2A"/>
                </a:solidFill>
                <a:latin typeface="Trebuchet MS"/>
                <a:cs typeface="Trebuchet MS"/>
              </a:rPr>
              <a:t>: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Alur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ialah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merupakan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60">
                <a:solidFill>
                  <a:srgbClr val="622A2A"/>
                </a:solidFill>
                <a:latin typeface="Trebuchet MS"/>
                <a:cs typeface="Trebuchet MS"/>
              </a:rPr>
              <a:t>jalinan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peristiwa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cerita</a:t>
            </a:r>
            <a:endParaRPr sz="2300">
              <a:latin typeface="Trebuchet MS"/>
              <a:cs typeface="Trebuchet MS"/>
            </a:endParaRPr>
          </a:p>
          <a:p>
            <a:pPr marL="304165" indent="-27813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04800" algn="l"/>
              </a:tabLst>
            </a:pP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Latar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130">
                <a:solidFill>
                  <a:srgbClr val="622A2A"/>
                </a:solidFill>
                <a:latin typeface="Trebuchet MS"/>
                <a:cs typeface="Trebuchet MS"/>
              </a:rPr>
              <a:t>: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Latar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ialah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merupakan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tempat,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0">
                <a:solidFill>
                  <a:srgbClr val="622A2A"/>
                </a:solidFill>
                <a:latin typeface="Trebuchet MS"/>
                <a:cs typeface="Trebuchet MS"/>
              </a:rPr>
              <a:t>waktu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juga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5">
                <a:solidFill>
                  <a:srgbClr val="622A2A"/>
                </a:solidFill>
                <a:latin typeface="Trebuchet MS"/>
                <a:cs typeface="Trebuchet MS"/>
              </a:rPr>
              <a:t>suasana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tergambar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cerita</a:t>
            </a:r>
            <a:endParaRPr sz="2300">
              <a:latin typeface="Trebuchet MS"/>
              <a:cs typeface="Trebuchet MS"/>
            </a:endParaRPr>
          </a:p>
          <a:p>
            <a:pPr marL="304165" marR="11430" indent="-280035">
              <a:lnSpc>
                <a:spcPct val="122300"/>
              </a:lnSpc>
              <a:buAutoNum type="arabicPeriod"/>
              <a:tabLst>
                <a:tab pos="304800" algn="l"/>
              </a:tabLst>
            </a:pP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Tokoh </a:t>
            </a:r>
            <a:r>
              <a:rPr sz="2300" spc="-130">
                <a:solidFill>
                  <a:srgbClr val="622A2A"/>
                </a:solidFill>
                <a:latin typeface="Trebuchet MS"/>
                <a:cs typeface="Trebuchet MS"/>
              </a:rPr>
              <a:t>: </a:t>
            </a:r>
            <a:r>
              <a:rPr sz="2300" spc="65">
                <a:solidFill>
                  <a:srgbClr val="622A2A"/>
                </a:solidFill>
                <a:latin typeface="Trebuchet MS"/>
                <a:cs typeface="Trebuchet MS"/>
              </a:rPr>
              <a:t>Tokoh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ialah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merupakan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pemeran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cerita.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Penggambaran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watak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tokoh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tersebut 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dinamakan </a:t>
            </a:r>
            <a:r>
              <a:rPr sz="2300" spc="-6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penokohan.</a:t>
            </a:r>
            <a:endParaRPr sz="2300">
              <a:latin typeface="Trebuchet MS"/>
              <a:cs typeface="Trebuchet MS"/>
            </a:endParaRPr>
          </a:p>
          <a:p>
            <a:pPr marL="304165" indent="-282575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304800" algn="l"/>
              </a:tabLst>
            </a:pP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Amanat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-130">
                <a:solidFill>
                  <a:srgbClr val="622A2A"/>
                </a:solidFill>
                <a:latin typeface="Trebuchet MS"/>
                <a:cs typeface="Trebuchet MS"/>
              </a:rPr>
              <a:t>: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Amanat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14">
                <a:solidFill>
                  <a:srgbClr val="622A2A"/>
                </a:solidFill>
                <a:latin typeface="Trebuchet MS"/>
                <a:cs typeface="Trebuchet MS"/>
              </a:rPr>
              <a:t>ialah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merupakan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0">
                <a:solidFill>
                  <a:srgbClr val="622A2A"/>
                </a:solidFill>
                <a:latin typeface="Trebuchet MS"/>
                <a:cs typeface="Trebuchet MS"/>
              </a:rPr>
              <a:t>pesan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40">
                <a:solidFill>
                  <a:srgbClr val="622A2A"/>
                </a:solidFill>
                <a:latin typeface="Trebuchet MS"/>
                <a:cs typeface="Trebuchet MS"/>
              </a:rPr>
              <a:t>disampaikan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10">
                <a:solidFill>
                  <a:srgbClr val="622A2A"/>
                </a:solidFill>
                <a:latin typeface="Trebuchet MS"/>
                <a:cs typeface="Trebuchet MS"/>
              </a:rPr>
              <a:t>pengarang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0">
                <a:solidFill>
                  <a:srgbClr val="622A2A"/>
                </a:solidFill>
                <a:latin typeface="Trebuchet MS"/>
                <a:cs typeface="Trebuchet MS"/>
              </a:rPr>
              <a:t>melalui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5">
                <a:solidFill>
                  <a:srgbClr val="622A2A"/>
                </a:solidFill>
                <a:latin typeface="Trebuchet MS"/>
                <a:cs typeface="Trebuchet MS"/>
              </a:rPr>
              <a:t>cerita</a:t>
            </a:r>
            <a:endParaRPr sz="2300">
              <a:latin typeface="Trebuchet MS"/>
              <a:cs typeface="Trebuchet MS"/>
            </a:endParaRPr>
          </a:p>
          <a:p>
            <a:pPr marL="304165" marR="5080" indent="-292100">
              <a:lnSpc>
                <a:spcPct val="122300"/>
              </a:lnSpc>
              <a:buAutoNum type="arabicPeriod"/>
              <a:tabLst>
                <a:tab pos="304800" algn="l"/>
                <a:tab pos="1238885" algn="l"/>
                <a:tab pos="2711450" algn="l"/>
                <a:tab pos="2971800" algn="l"/>
                <a:tab pos="3907154" algn="l"/>
                <a:tab pos="5379720" algn="l"/>
                <a:tab pos="6260465" algn="l"/>
                <a:tab pos="8022590" algn="l"/>
                <a:tab pos="8962390" algn="l"/>
                <a:tab pos="10786745" algn="l"/>
                <a:tab pos="11539855" algn="l"/>
                <a:tab pos="12510135" algn="l"/>
                <a:tab pos="13408025" algn="l"/>
              </a:tabLst>
            </a:pP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-130">
                <a:solidFill>
                  <a:srgbClr val="622A2A"/>
                </a:solidFill>
                <a:latin typeface="Trebuchet MS"/>
                <a:cs typeface="Trebuchet MS"/>
              </a:rPr>
              <a:t>: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29">
                <a:solidFill>
                  <a:srgbClr val="622A2A"/>
                </a:solidFill>
                <a:latin typeface="Trebuchet MS"/>
                <a:cs typeface="Trebuchet MS"/>
              </a:rPr>
              <a:t>c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 spc="240">
                <a:solidFill>
                  <a:srgbClr val="622A2A"/>
                </a:solidFill>
                <a:latin typeface="Trebuchet MS"/>
                <a:cs typeface="Trebuchet MS"/>
              </a:rPr>
              <a:t>a  </a:t>
            </a:r>
            <a:r>
              <a:rPr sz="2300" spc="50">
                <a:solidFill>
                  <a:srgbClr val="622A2A"/>
                </a:solidFill>
                <a:latin typeface="Trebuchet MS"/>
                <a:cs typeface="Trebuchet MS"/>
              </a:rPr>
              <a:t>tersebut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0">
                <a:solidFill>
                  <a:srgbClr val="622A2A"/>
                </a:solidFill>
                <a:latin typeface="Trebuchet MS"/>
                <a:cs typeface="Trebuchet MS"/>
              </a:rPr>
              <a:t>dikisahkan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oleh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20">
                <a:solidFill>
                  <a:srgbClr val="622A2A"/>
                </a:solidFill>
                <a:latin typeface="Trebuchet MS"/>
                <a:cs typeface="Trebuchet MS"/>
              </a:rPr>
              <a:t>pencerita</a:t>
            </a:r>
            <a:endParaRPr sz="2300">
              <a:latin typeface="Trebuchet MS"/>
              <a:cs typeface="Trebuchet MS"/>
            </a:endParaRPr>
          </a:p>
          <a:p>
            <a:pPr marL="304165" marR="5080" indent="-268605">
              <a:lnSpc>
                <a:spcPct val="122300"/>
              </a:lnSpc>
              <a:buAutoNum type="arabicPeriod"/>
              <a:tabLst>
                <a:tab pos="304800" algn="l"/>
                <a:tab pos="1302385" algn="l"/>
                <a:tab pos="1587500" algn="l"/>
                <a:tab pos="2586355" algn="l"/>
                <a:tab pos="3491865" algn="l"/>
                <a:tab pos="5279390" algn="l"/>
                <a:tab pos="7138034" algn="l"/>
                <a:tab pos="8303895" algn="l"/>
                <a:tab pos="10107930" algn="l"/>
                <a:tab pos="11153775" algn="l"/>
                <a:tab pos="12256135" algn="l"/>
              </a:tabLst>
            </a:pPr>
            <a:r>
              <a:rPr sz="2300" spc="50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-130">
                <a:solidFill>
                  <a:srgbClr val="622A2A"/>
                </a:solidFill>
                <a:latin typeface="Trebuchet MS"/>
                <a:cs typeface="Trebuchet MS"/>
              </a:rPr>
              <a:t>: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50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37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5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204">
                <a:solidFill>
                  <a:srgbClr val="622A2A"/>
                </a:solidFill>
                <a:latin typeface="Trebuchet MS"/>
                <a:cs typeface="Trebuchet MS"/>
              </a:rPr>
              <a:t>j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29">
                <a:solidFill>
                  <a:srgbClr val="622A2A"/>
                </a:solidFill>
                <a:latin typeface="Trebuchet MS"/>
                <a:cs typeface="Trebuchet MS"/>
              </a:rPr>
              <a:t>c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-2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3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3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25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300" spc="1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300" spc="185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75">
                <a:solidFill>
                  <a:srgbClr val="622A2A"/>
                </a:solidFill>
                <a:latin typeface="Trebuchet MS"/>
                <a:cs typeface="Trebuchet MS"/>
              </a:rPr>
              <a:t>gg</a:t>
            </a:r>
            <a:r>
              <a:rPr sz="23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300" spc="33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300" spc="20">
                <a:solidFill>
                  <a:srgbClr val="622A2A"/>
                </a:solidFill>
                <a:latin typeface="Trebuchet MS"/>
                <a:cs typeface="Trebuchet MS"/>
              </a:rPr>
              <a:t>n  </a:t>
            </a:r>
            <a:r>
              <a:rPr sz="2300" spc="215">
                <a:solidFill>
                  <a:srgbClr val="622A2A"/>
                </a:solidFill>
                <a:latin typeface="Trebuchet MS"/>
                <a:cs typeface="Trebuchet MS"/>
              </a:rPr>
              <a:t>bahasa</a:t>
            </a:r>
            <a:r>
              <a:rPr sz="2300" spc="-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204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unsur-unsur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0">
                <a:solidFill>
                  <a:srgbClr val="622A2A"/>
                </a:solidFill>
                <a:latin typeface="Trebuchet MS"/>
                <a:cs typeface="Trebuchet MS"/>
              </a:rPr>
              <a:t>keindahan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lainnya.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91416" y="6489857"/>
            <a:ext cx="13683614" cy="166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5">
                <a:solidFill>
                  <a:srgbClr val="622A2A"/>
                </a:solidFill>
                <a:latin typeface="Trebuchet MS"/>
                <a:cs typeface="Trebuchet MS"/>
              </a:rPr>
              <a:t>Unsur</a:t>
            </a:r>
            <a:r>
              <a:rPr sz="3150" spc="-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3150" spc="-45">
                <a:solidFill>
                  <a:srgbClr val="622A2A"/>
                </a:solidFill>
                <a:latin typeface="Trebuchet MS"/>
                <a:cs typeface="Trebuchet MS"/>
              </a:rPr>
              <a:t>Ekstrinsik</a:t>
            </a:r>
            <a:endParaRPr sz="3150">
              <a:latin typeface="Trebuchet MS"/>
              <a:cs typeface="Trebuchet MS"/>
            </a:endParaRPr>
          </a:p>
          <a:p>
            <a:pPr marL="508000" indent="-210820">
              <a:lnSpc>
                <a:spcPct val="100000"/>
              </a:lnSpc>
              <a:spcBef>
                <a:spcPts val="2965"/>
              </a:spcBef>
              <a:buAutoNum type="arabicPeriod"/>
              <a:tabLst>
                <a:tab pos="508634" algn="l"/>
              </a:tabLst>
            </a:pPr>
            <a:r>
              <a:rPr sz="2300" spc="229">
                <a:solidFill>
                  <a:srgbClr val="622A2A"/>
                </a:solidFill>
                <a:latin typeface="Trebuchet MS"/>
                <a:cs typeface="Trebuchet MS"/>
              </a:rPr>
              <a:t>Agama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55">
                <a:solidFill>
                  <a:srgbClr val="622A2A"/>
                </a:solidFill>
                <a:latin typeface="Trebuchet MS"/>
                <a:cs typeface="Trebuchet MS"/>
              </a:rPr>
              <a:t>dipercayai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oleh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75">
                <a:solidFill>
                  <a:srgbClr val="622A2A"/>
                </a:solidFill>
                <a:latin typeface="Trebuchet MS"/>
                <a:cs typeface="Trebuchet MS"/>
              </a:rPr>
              <a:t>tokoh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90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0">
                <a:solidFill>
                  <a:srgbClr val="622A2A"/>
                </a:solidFill>
                <a:latin typeface="Trebuchet MS"/>
                <a:cs typeface="Trebuchet MS"/>
              </a:rPr>
              <a:t>tersebut.</a:t>
            </a:r>
            <a:endParaRPr sz="2300">
              <a:latin typeface="Trebuchet MS"/>
              <a:cs typeface="Trebuchet MS"/>
            </a:endParaRPr>
          </a:p>
          <a:p>
            <a:pPr marL="508000" indent="-278130">
              <a:lnSpc>
                <a:spcPct val="100000"/>
              </a:lnSpc>
              <a:spcBef>
                <a:spcPts val="615"/>
              </a:spcBef>
              <a:buAutoNum type="arabicPeriod"/>
              <a:tabLst>
                <a:tab pos="508634" algn="l"/>
              </a:tabLst>
            </a:pPr>
            <a:r>
              <a:rPr sz="2300" spc="229">
                <a:solidFill>
                  <a:srgbClr val="622A2A"/>
                </a:solidFill>
                <a:latin typeface="Trebuchet MS"/>
                <a:cs typeface="Trebuchet MS"/>
              </a:rPr>
              <a:t>Keadaan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0">
                <a:solidFill>
                  <a:srgbClr val="622A2A"/>
                </a:solidFill>
                <a:latin typeface="Trebuchet MS"/>
                <a:cs typeface="Trebuchet MS"/>
              </a:rPr>
              <a:t>sosial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0">
                <a:solidFill>
                  <a:srgbClr val="622A2A"/>
                </a:solidFill>
                <a:latin typeface="Trebuchet MS"/>
                <a:cs typeface="Trebuchet MS"/>
              </a:rPr>
              <a:t>budaya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masyarakat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9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60">
                <a:solidFill>
                  <a:srgbClr val="622A2A"/>
                </a:solidFill>
                <a:latin typeface="Trebuchet MS"/>
                <a:cs typeface="Trebuchet MS"/>
              </a:rPr>
              <a:t>dimana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85">
                <a:solidFill>
                  <a:srgbClr val="622A2A"/>
                </a:solidFill>
                <a:latin typeface="Trebuchet MS"/>
                <a:cs typeface="Trebuchet MS"/>
              </a:rPr>
              <a:t>mencerminkan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35">
                <a:solidFill>
                  <a:srgbClr val="622A2A"/>
                </a:solidFill>
                <a:latin typeface="Trebuchet MS"/>
                <a:cs typeface="Trebuchet MS"/>
              </a:rPr>
              <a:t>masyarakat</a:t>
            </a:r>
            <a:r>
              <a:rPr sz="23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17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3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300" spc="45">
                <a:solidFill>
                  <a:srgbClr val="622A2A"/>
                </a:solidFill>
                <a:latin typeface="Trebuchet MS"/>
                <a:cs typeface="Trebuchet MS"/>
              </a:rPr>
              <a:t>hikayat.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522" y="1028700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8522" y="1178671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8522" y="1328645"/>
            <a:ext cx="360045" cy="57785"/>
          </a:xfrm>
          <a:custGeom>
            <a:avLst/>
            <a:gdLst/>
            <a:ahLst/>
            <a:cxnLst/>
            <a:rect l="l" t="t" r="r" b="b"/>
            <a:pathLst>
              <a:path w="360044" h="57782">
                <a:moveTo>
                  <a:pt x="359452" y="57514"/>
                </a:moveTo>
                <a:lnTo>
                  <a:pt x="0" y="57514"/>
                </a:lnTo>
                <a:lnTo>
                  <a:pt x="0" y="0"/>
                </a:lnTo>
                <a:lnTo>
                  <a:pt x="359452" y="0"/>
                </a:lnTo>
                <a:lnTo>
                  <a:pt x="359452" y="57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259300" y="3131412"/>
            <a:ext cx="171449" cy="171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/>
          <a:stretch>
            <a:fillRect/>
          </a:stretch>
        </p:blipFill>
        <p:spPr>
          <a:xfrm>
            <a:off x="17259300" y="3612418"/>
            <a:ext cx="171449" cy="1714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259300" y="4093428"/>
            <a:ext cx="171449" cy="1714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259300" y="4574434"/>
            <a:ext cx="171449" cy="1714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/>
          <a:stretch>
            <a:fillRect/>
          </a:stretch>
        </p:blipFill>
        <p:spPr>
          <a:xfrm>
            <a:off x="17259300" y="5055441"/>
            <a:ext cx="171449" cy="1714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7259300" y="5536450"/>
            <a:ext cx="171449" cy="1714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7259300" y="6017460"/>
            <a:ext cx="171449" cy="1714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/>
          <a:stretch>
            <a:fillRect/>
          </a:stretch>
        </p:blipFill>
        <p:spPr>
          <a:xfrm>
            <a:off x="17259300" y="6498466"/>
            <a:ext cx="171449" cy="1714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7259300" y="6979476"/>
            <a:ext cx="171449" cy="17144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944170" y="145446"/>
            <a:ext cx="10344150" cy="10141585"/>
            <a:chOff x="7944170" y="145446"/>
            <a:chExt cx="10344150" cy="10141585"/>
          </a:xfrm>
        </p:grpSpPr>
        <p:sp>
          <p:nvSpPr>
            <p:cNvPr id="15" name="object 15"/>
            <p:cNvSpPr/>
            <p:nvPr/>
          </p:nvSpPr>
          <p:spPr>
            <a:xfrm>
              <a:off x="17192537" y="8831091"/>
              <a:ext cx="304800" cy="675005"/>
            </a:xfrm>
            <a:custGeom>
              <a:avLst/>
              <a:gdLst/>
              <a:ahLst/>
              <a:cxnLst/>
              <a:rect l="l" t="t" r="r" b="b"/>
              <a:pathLst>
                <a:path w="304800" h="675004">
                  <a:moveTo>
                    <a:pt x="0" y="149236"/>
                  </a:moveTo>
                  <a:lnTo>
                    <a:pt x="18268" y="167145"/>
                  </a:lnTo>
                  <a:lnTo>
                    <a:pt x="139740" y="48070"/>
                  </a:lnTo>
                  <a:lnTo>
                    <a:pt x="139740" y="674865"/>
                  </a:lnTo>
                  <a:lnTo>
                    <a:pt x="165380" y="674865"/>
                  </a:lnTo>
                  <a:lnTo>
                    <a:pt x="165380" y="48070"/>
                  </a:lnTo>
                  <a:lnTo>
                    <a:pt x="286531" y="167145"/>
                  </a:lnTo>
                  <a:lnTo>
                    <a:pt x="304800" y="149236"/>
                  </a:lnTo>
                  <a:lnTo>
                    <a:pt x="152560" y="0"/>
                  </a:lnTo>
                  <a:lnTo>
                    <a:pt x="0" y="149236"/>
                  </a:lnTo>
                  <a:close/>
                </a:path>
              </a:pathLst>
            </a:custGeom>
            <a:solidFill>
              <a:srgbClr val="FFF2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944170" y="145446"/>
              <a:ext cx="10343829" cy="1014155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24413" y="2782709"/>
            <a:ext cx="8101330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130">
                <a:latin typeface="Arial MT"/>
                <a:cs typeface="Arial MT"/>
              </a:rPr>
              <a:t>Terima</a:t>
            </a:r>
            <a:r>
              <a:rPr sz="4700" spc="-100">
                <a:latin typeface="Arial MT"/>
                <a:cs typeface="Arial MT"/>
              </a:rPr>
              <a:t> </a:t>
            </a:r>
            <a:r>
              <a:rPr sz="4700" spc="110">
                <a:latin typeface="Arial MT"/>
                <a:cs typeface="Arial MT"/>
              </a:rPr>
              <a:t>kasih</a:t>
            </a:r>
            <a:r>
              <a:rPr sz="4700" spc="-100">
                <a:latin typeface="Arial MT"/>
                <a:cs typeface="Arial MT"/>
              </a:rPr>
              <a:t> </a:t>
            </a:r>
            <a:r>
              <a:rPr sz="4700" spc="229">
                <a:latin typeface="Arial MT"/>
                <a:cs typeface="Arial MT"/>
              </a:rPr>
              <a:t>atas</a:t>
            </a:r>
            <a:r>
              <a:rPr sz="4700" spc="-100">
                <a:latin typeface="Arial MT"/>
                <a:cs typeface="Arial MT"/>
              </a:rPr>
              <a:t> </a:t>
            </a:r>
            <a:r>
              <a:rPr sz="4700" spc="170">
                <a:latin typeface="Arial MT"/>
                <a:cs typeface="Arial MT"/>
              </a:rPr>
              <a:t>atensinya!</a:t>
            </a:r>
            <a:endParaRPr sz="47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4413" y="4071496"/>
            <a:ext cx="454723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100"/>
              </a:lnSpc>
              <a:spcBef>
                <a:spcPts val="100"/>
              </a:spcBef>
            </a:pPr>
            <a:r>
              <a:rPr sz="3500" spc="165">
                <a:latin typeface="Trebuchet MS"/>
                <a:cs typeface="Trebuchet MS"/>
              </a:rPr>
              <a:t>Bila</a:t>
            </a:r>
            <a:r>
              <a:rPr sz="3500" spc="-30">
                <a:latin typeface="Trebuchet MS"/>
                <a:cs typeface="Trebuchet MS"/>
              </a:rPr>
              <a:t> </a:t>
            </a:r>
            <a:r>
              <a:rPr sz="3500" spc="470">
                <a:latin typeface="Trebuchet MS"/>
                <a:cs typeface="Trebuchet MS"/>
              </a:rPr>
              <a:t>ada</a:t>
            </a:r>
            <a:r>
              <a:rPr sz="3500" spc="-25">
                <a:latin typeface="Trebuchet MS"/>
                <a:cs typeface="Trebuchet MS"/>
              </a:rPr>
              <a:t> </a:t>
            </a:r>
            <a:r>
              <a:rPr sz="3500" spc="215">
                <a:latin typeface="Trebuchet MS"/>
                <a:cs typeface="Trebuchet MS"/>
              </a:rPr>
              <a:t>pertanyaan </a:t>
            </a:r>
            <a:r>
              <a:rPr sz="3500" spc="-1040">
                <a:latin typeface="Trebuchet MS"/>
                <a:cs typeface="Trebuchet MS"/>
              </a:rPr>
              <a:t> </a:t>
            </a:r>
            <a:r>
              <a:rPr sz="3500" spc="140">
                <a:latin typeface="Trebuchet MS"/>
                <a:cs typeface="Trebuchet MS"/>
              </a:rPr>
              <a:t>silakan</a:t>
            </a:r>
            <a:r>
              <a:rPr sz="3500" spc="-15">
                <a:latin typeface="Trebuchet MS"/>
                <a:cs typeface="Trebuchet MS"/>
              </a:rPr>
              <a:t> </a:t>
            </a:r>
            <a:r>
              <a:rPr sz="3500" spc="65">
                <a:latin typeface="Trebuchet MS"/>
                <a:cs typeface="Trebuchet MS"/>
              </a:rPr>
              <a:t>diajukan.</a:t>
            </a:r>
            <a:endParaRPr sz="35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3"/>
            <a:ext cx="4467224" cy="85000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1257983"/>
            <a:ext cx="2563495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300" spc="140">
                <a:latin typeface="Arial MT"/>
                <a:cs typeface="Arial MT"/>
              </a:rPr>
              <a:t>H</a:t>
            </a:r>
            <a:r>
              <a:rPr sz="5300" spc="275">
                <a:latin typeface="Arial MT"/>
                <a:cs typeface="Arial MT"/>
              </a:rPr>
              <a:t>i</a:t>
            </a:r>
            <a:r>
              <a:rPr sz="5300" spc="195">
                <a:latin typeface="Arial MT"/>
                <a:cs typeface="Arial MT"/>
              </a:rPr>
              <a:t>k</a:t>
            </a:r>
            <a:r>
              <a:rPr sz="5300" spc="509">
                <a:latin typeface="Arial MT"/>
                <a:cs typeface="Arial MT"/>
              </a:rPr>
              <a:t>a</a:t>
            </a:r>
            <a:r>
              <a:rPr sz="5300" spc="95">
                <a:latin typeface="Arial MT"/>
                <a:cs typeface="Arial MT"/>
              </a:rPr>
              <a:t>y</a:t>
            </a:r>
            <a:r>
              <a:rPr sz="5300" spc="509">
                <a:latin typeface="Arial MT"/>
                <a:cs typeface="Arial MT"/>
              </a:rPr>
              <a:t>a</a:t>
            </a:r>
            <a:r>
              <a:rPr sz="5300" spc="540">
                <a:latin typeface="Arial MT"/>
                <a:cs typeface="Arial MT"/>
              </a:rPr>
              <a:t>t</a:t>
            </a:r>
            <a:endParaRPr sz="5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4056" y="2411365"/>
            <a:ext cx="8952865" cy="702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6200"/>
              </a:lnSpc>
              <a:spcBef>
                <a:spcPts val="95"/>
              </a:spcBef>
            </a:pP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Secara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harfiah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memiliki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arti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sama 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kenang-kenangan.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memiliki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maksud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sebuah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karya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menjadi </a:t>
            </a:r>
            <a:r>
              <a:rPr sz="2600" spc="200">
                <a:solidFill>
                  <a:srgbClr val="622A2A"/>
                </a:solidFill>
                <a:latin typeface="Trebuchet MS"/>
                <a:cs typeface="Trebuchet MS"/>
              </a:rPr>
              <a:t>kenangan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sebagai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riwayat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dari buah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pemikiran </a:t>
            </a:r>
            <a:r>
              <a:rPr sz="2600" spc="225">
                <a:solidFill>
                  <a:srgbClr val="622A2A"/>
                </a:solidFill>
                <a:latin typeface="Trebuchet MS"/>
                <a:cs typeface="Trebuchet MS"/>
              </a:rPr>
              <a:t>sang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pujangga </a:t>
            </a:r>
            <a:r>
              <a:rPr sz="2600" spc="275">
                <a:solidFill>
                  <a:srgbClr val="622A2A"/>
                </a:solidFill>
                <a:latin typeface="Trebuchet MS"/>
                <a:cs typeface="Trebuchet MS"/>
              </a:rPr>
              <a:t>kepada </a:t>
            </a:r>
            <a:r>
              <a:rPr sz="2600" spc="2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25">
                <a:solidFill>
                  <a:srgbClr val="622A2A"/>
                </a:solidFill>
                <a:latin typeface="Trebuchet MS"/>
                <a:cs typeface="Trebuchet MS"/>
              </a:rPr>
              <a:t>orang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lain.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Trebuchet MS"/>
              <a:cs typeface="Trebuchet MS"/>
            </a:endParaRPr>
          </a:p>
          <a:p>
            <a:pPr marL="12700" marR="5080" algn="just">
              <a:lnSpc>
                <a:spcPct val="126200"/>
              </a:lnSpc>
            </a:pPr>
            <a:r>
              <a:rPr sz="2600" spc="229">
                <a:solidFill>
                  <a:srgbClr val="622A2A"/>
                </a:solidFill>
                <a:latin typeface="Trebuchet MS"/>
                <a:cs typeface="Trebuchet MS"/>
              </a:rPr>
              <a:t>Sedangkan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 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Arab,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berasal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hikayah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memiliki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arti 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kisah, 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dongeng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cerita.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ini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adalah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dongeng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umumnya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diceritakan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</a:t>
            </a:r>
            <a:r>
              <a:rPr sz="2600" spc="2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Melayu.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Tema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diangkat</a:t>
            </a:r>
            <a:r>
              <a:rPr sz="2600" spc="1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ke</a:t>
            </a: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karya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sastra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ini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45">
                <a:solidFill>
                  <a:srgbClr val="622A2A"/>
                </a:solidFill>
                <a:latin typeface="Trebuchet MS"/>
                <a:cs typeface="Trebuchet MS"/>
              </a:rPr>
              <a:t>pada </a:t>
            </a:r>
            <a:r>
              <a:rPr sz="2600" spc="3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umumnya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mengisahkan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tentang </a:t>
            </a:r>
            <a:r>
              <a:rPr sz="2600" spc="195">
                <a:solidFill>
                  <a:srgbClr val="622A2A"/>
                </a:solidFill>
                <a:latin typeface="Trebuchet MS"/>
                <a:cs typeface="Trebuchet MS"/>
              </a:rPr>
              <a:t>kepahlawanan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kehebatan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 seseorang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keajaiban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mukjizatnya.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05006" y="1786961"/>
            <a:ext cx="4467224" cy="85000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70208"/>
            <a:ext cx="2363470" cy="7708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50" spc="155">
                <a:latin typeface="Arial MT"/>
                <a:cs typeface="Arial MT"/>
              </a:rPr>
              <a:t>H</a:t>
            </a:r>
            <a:r>
              <a:rPr sz="4850" spc="260">
                <a:latin typeface="Arial MT"/>
                <a:cs typeface="Arial MT"/>
              </a:rPr>
              <a:t>i</a:t>
            </a:r>
            <a:r>
              <a:rPr sz="4850" spc="200">
                <a:latin typeface="Arial MT"/>
                <a:cs typeface="Arial MT"/>
              </a:rPr>
              <a:t>k</a:t>
            </a:r>
            <a:r>
              <a:rPr sz="4850" spc="490">
                <a:latin typeface="Arial MT"/>
                <a:cs typeface="Arial MT"/>
              </a:rPr>
              <a:t>a</a:t>
            </a:r>
            <a:r>
              <a:rPr sz="4850" spc="105">
                <a:latin typeface="Arial MT"/>
                <a:cs typeface="Arial MT"/>
              </a:rPr>
              <a:t>y</a:t>
            </a:r>
            <a:r>
              <a:rPr sz="4850" spc="490">
                <a:latin typeface="Arial MT"/>
                <a:cs typeface="Arial MT"/>
              </a:rPr>
              <a:t>a</a:t>
            </a:r>
            <a:r>
              <a:rPr sz="4850" spc="509">
                <a:latin typeface="Arial MT"/>
                <a:cs typeface="Arial MT"/>
              </a:rPr>
              <a:t>t</a:t>
            </a:r>
            <a:endParaRPr sz="48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4056" y="1224841"/>
            <a:ext cx="705675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029969" algn="l"/>
                <a:tab pos="2221230" algn="l"/>
                <a:tab pos="4090035" algn="l"/>
                <a:tab pos="5065395" algn="l"/>
                <a:tab pos="6692265" algn="l"/>
              </a:tabLst>
            </a:pPr>
            <a:r>
              <a:rPr sz="2400" spc="-10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1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27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3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4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400" spc="200">
                <a:solidFill>
                  <a:srgbClr val="622A2A"/>
                </a:solidFill>
                <a:latin typeface="Trebuchet MS"/>
                <a:cs typeface="Trebuchet MS"/>
              </a:rPr>
              <a:t>-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4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2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45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3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400" spc="40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27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4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4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4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4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4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400" spc="204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4056" y="1132612"/>
            <a:ext cx="8247380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265034">
              <a:lnSpc>
                <a:spcPct val="126000"/>
              </a:lnSpc>
              <a:spcBef>
                <a:spcPts val="95"/>
              </a:spcBef>
              <a:tabLst>
                <a:tab pos="1409065" algn="l"/>
                <a:tab pos="3546475" algn="l"/>
                <a:tab pos="4922520" algn="l"/>
                <a:tab pos="5944870" algn="l"/>
                <a:tab pos="7247890" algn="l"/>
              </a:tabLst>
            </a:pPr>
            <a:r>
              <a:rPr sz="2400" spc="27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m  h</a:t>
            </a:r>
            <a:r>
              <a:rPr sz="24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45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7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400" spc="20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400" spc="270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3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400" spc="45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27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2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1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100">
                <a:solidFill>
                  <a:srgbClr val="622A2A"/>
                </a:solidFill>
                <a:latin typeface="Trebuchet MS"/>
                <a:cs typeface="Trebuchet MS"/>
              </a:rPr>
              <a:t>z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27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4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4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400" spc="-4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056" y="2054099"/>
            <a:ext cx="8247380" cy="6476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6000"/>
              </a:lnSpc>
              <a:spcBef>
                <a:spcPts val="95"/>
              </a:spcBef>
            </a:pPr>
            <a:r>
              <a:rPr sz="2400" spc="80">
                <a:solidFill>
                  <a:srgbClr val="622A2A"/>
                </a:solidFill>
                <a:latin typeface="Trebuchet MS"/>
                <a:cs typeface="Trebuchet MS"/>
              </a:rPr>
              <a:t>seperti </a:t>
            </a:r>
            <a:r>
              <a:rPr sz="2400" spc="85">
                <a:solidFill>
                  <a:srgbClr val="622A2A"/>
                </a:solidFill>
                <a:latin typeface="Trebuchet MS"/>
                <a:cs typeface="Trebuchet MS"/>
              </a:rPr>
              <a:t>kisah </a:t>
            </a:r>
            <a:r>
              <a:rPr sz="2400" spc="90">
                <a:solidFill>
                  <a:srgbClr val="622A2A"/>
                </a:solidFill>
                <a:latin typeface="Trebuchet MS"/>
                <a:cs typeface="Trebuchet MS"/>
              </a:rPr>
              <a:t>kerajaan. </a:t>
            </a:r>
            <a:r>
              <a:rPr sz="2400" spc="195">
                <a:solidFill>
                  <a:srgbClr val="622A2A"/>
                </a:solidFill>
                <a:latin typeface="Trebuchet MS"/>
                <a:cs typeface="Trebuchet MS"/>
              </a:rPr>
              <a:t>Sehingga </a:t>
            </a:r>
            <a:r>
              <a:rPr sz="2400" spc="105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400" spc="125">
                <a:solidFill>
                  <a:srgbClr val="622A2A"/>
                </a:solidFill>
                <a:latin typeface="Trebuchet MS"/>
                <a:cs typeface="Trebuchet MS"/>
              </a:rPr>
              <a:t>juga </a:t>
            </a:r>
            <a:r>
              <a:rPr sz="2400" spc="90">
                <a:solidFill>
                  <a:srgbClr val="622A2A"/>
                </a:solidFill>
                <a:latin typeface="Trebuchet MS"/>
                <a:cs typeface="Trebuchet MS"/>
              </a:rPr>
              <a:t>disebut </a:t>
            </a:r>
            <a:r>
              <a:rPr sz="2400" spc="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229">
                <a:solidFill>
                  <a:srgbClr val="622A2A"/>
                </a:solidFill>
                <a:latin typeface="Trebuchet MS"/>
                <a:cs typeface="Trebuchet MS"/>
              </a:rPr>
              <a:t>sebagai </a:t>
            </a:r>
            <a:r>
              <a:rPr sz="2400" spc="175">
                <a:solidFill>
                  <a:srgbClr val="622A2A"/>
                </a:solidFill>
                <a:latin typeface="Trebuchet MS"/>
                <a:cs typeface="Trebuchet MS"/>
              </a:rPr>
              <a:t>prosa </a:t>
            </a:r>
            <a:r>
              <a:rPr sz="2400" spc="170">
                <a:solidFill>
                  <a:srgbClr val="622A2A"/>
                </a:solidFill>
                <a:latin typeface="Trebuchet MS"/>
                <a:cs typeface="Trebuchet MS"/>
              </a:rPr>
              <a:t>lama </a:t>
            </a:r>
            <a:r>
              <a:rPr sz="2400" spc="210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400" spc="185">
                <a:solidFill>
                  <a:srgbClr val="622A2A"/>
                </a:solidFill>
                <a:latin typeface="Trebuchet MS"/>
                <a:cs typeface="Trebuchet MS"/>
              </a:rPr>
              <a:t>banyak </a:t>
            </a:r>
            <a:r>
              <a:rPr sz="2400" spc="85">
                <a:solidFill>
                  <a:srgbClr val="622A2A"/>
                </a:solidFill>
                <a:latin typeface="Trebuchet MS"/>
                <a:cs typeface="Trebuchet MS"/>
              </a:rPr>
              <a:t>ditemukan </a:t>
            </a:r>
            <a:r>
              <a:rPr sz="2400" spc="19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400" spc="1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235">
                <a:solidFill>
                  <a:srgbClr val="622A2A"/>
                </a:solidFill>
                <a:latin typeface="Trebuchet MS"/>
                <a:cs typeface="Trebuchet MS"/>
              </a:rPr>
              <a:t>bahasa </a:t>
            </a:r>
            <a:r>
              <a:rPr sz="2400" spc="170">
                <a:solidFill>
                  <a:srgbClr val="622A2A"/>
                </a:solidFill>
                <a:latin typeface="Trebuchet MS"/>
                <a:cs typeface="Trebuchet MS"/>
              </a:rPr>
              <a:t>Melayu </a:t>
            </a:r>
            <a:r>
              <a:rPr sz="2400" spc="225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400" spc="125">
                <a:solidFill>
                  <a:srgbClr val="622A2A"/>
                </a:solidFill>
                <a:latin typeface="Trebuchet MS"/>
                <a:cs typeface="Trebuchet MS"/>
              </a:rPr>
              <a:t>sudah </a:t>
            </a:r>
            <a:r>
              <a:rPr sz="2400" spc="155">
                <a:solidFill>
                  <a:srgbClr val="622A2A"/>
                </a:solidFill>
                <a:latin typeface="Trebuchet MS"/>
                <a:cs typeface="Trebuchet MS"/>
              </a:rPr>
              <a:t>jarang </a:t>
            </a:r>
            <a:r>
              <a:rPr sz="2400" spc="85">
                <a:solidFill>
                  <a:srgbClr val="622A2A"/>
                </a:solidFill>
                <a:latin typeface="Trebuchet MS"/>
                <a:cs typeface="Trebuchet MS"/>
              </a:rPr>
              <a:t>ditemukan </a:t>
            </a:r>
            <a:r>
              <a:rPr sz="2400" spc="165">
                <a:solidFill>
                  <a:srgbClr val="622A2A"/>
                </a:solidFill>
                <a:latin typeface="Trebuchet MS"/>
                <a:cs typeface="Trebuchet MS"/>
              </a:rPr>
              <a:t>lagi saat </a:t>
            </a:r>
            <a:r>
              <a:rPr sz="2400" spc="-7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-75">
                <a:solidFill>
                  <a:srgbClr val="622A2A"/>
                </a:solidFill>
                <a:latin typeface="Trebuchet MS"/>
                <a:cs typeface="Trebuchet MS"/>
              </a:rPr>
              <a:t>ini.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rebuchet MS"/>
              <a:cs typeface="Trebuchet MS"/>
            </a:endParaRPr>
          </a:p>
          <a:p>
            <a:pPr marL="12700" marR="6350" algn="just">
              <a:lnSpc>
                <a:spcPct val="126000"/>
              </a:lnSpc>
            </a:pPr>
            <a:r>
              <a:rPr sz="2400" spc="135">
                <a:solidFill>
                  <a:srgbClr val="622A2A"/>
                </a:solidFill>
                <a:latin typeface="Trebuchet MS"/>
                <a:cs typeface="Trebuchet MS"/>
              </a:rPr>
              <a:t>Prosa</a:t>
            </a:r>
            <a:r>
              <a:rPr sz="2400" spc="1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70">
                <a:solidFill>
                  <a:srgbClr val="622A2A"/>
                </a:solidFill>
                <a:latin typeface="Trebuchet MS"/>
                <a:cs typeface="Trebuchet MS"/>
              </a:rPr>
              <a:t>lama 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ini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40">
                <a:solidFill>
                  <a:srgbClr val="622A2A"/>
                </a:solidFill>
                <a:latin typeface="Trebuchet MS"/>
                <a:cs typeface="Trebuchet MS"/>
              </a:rPr>
              <a:t>selayaknya</a:t>
            </a:r>
            <a:r>
              <a:rPr sz="24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225">
                <a:solidFill>
                  <a:srgbClr val="622A2A"/>
                </a:solidFill>
                <a:latin typeface="Trebuchet MS"/>
                <a:cs typeface="Trebuchet MS"/>
              </a:rPr>
              <a:t>dongeng-dongeng </a:t>
            </a:r>
            <a:r>
              <a:rPr sz="2400" spc="210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4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75">
                <a:solidFill>
                  <a:srgbClr val="622A2A"/>
                </a:solidFill>
                <a:latin typeface="Trebuchet MS"/>
                <a:cs typeface="Trebuchet MS"/>
              </a:rPr>
              <a:t>berisi</a:t>
            </a:r>
            <a:r>
              <a:rPr sz="24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25">
                <a:solidFill>
                  <a:srgbClr val="622A2A"/>
                </a:solidFill>
                <a:latin typeface="Trebuchet MS"/>
                <a:cs typeface="Trebuchet MS"/>
              </a:rPr>
              <a:t>tentang</a:t>
            </a:r>
            <a:r>
              <a:rPr sz="24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55">
                <a:solidFill>
                  <a:srgbClr val="622A2A"/>
                </a:solidFill>
                <a:latin typeface="Trebuchet MS"/>
                <a:cs typeface="Trebuchet MS"/>
              </a:rPr>
              <a:t>keajaiban</a:t>
            </a:r>
            <a:r>
              <a:rPr sz="24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22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400" spc="229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mukjizat</a:t>
            </a:r>
            <a:r>
              <a:rPr sz="24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14">
                <a:solidFill>
                  <a:srgbClr val="622A2A"/>
                </a:solidFill>
                <a:latin typeface="Trebuchet MS"/>
                <a:cs typeface="Trebuchet MS"/>
              </a:rPr>
              <a:t>seseorang. </a:t>
            </a:r>
            <a:r>
              <a:rPr sz="24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35">
                <a:solidFill>
                  <a:srgbClr val="622A2A"/>
                </a:solidFill>
                <a:latin typeface="Trebuchet MS"/>
                <a:cs typeface="Trebuchet MS"/>
              </a:rPr>
              <a:t>Melihat </a:t>
            </a:r>
            <a:r>
              <a:rPr sz="2400" spc="150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400" spc="95">
                <a:solidFill>
                  <a:srgbClr val="622A2A"/>
                </a:solidFill>
                <a:latin typeface="Trebuchet MS"/>
                <a:cs typeface="Trebuchet MS"/>
              </a:rPr>
              <a:t>penuturannya </a:t>
            </a:r>
            <a:r>
              <a:rPr sz="2400" spc="210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400" spc="165">
                <a:solidFill>
                  <a:srgbClr val="622A2A"/>
                </a:solidFill>
                <a:latin typeface="Trebuchet MS"/>
                <a:cs typeface="Trebuchet MS"/>
              </a:rPr>
              <a:t>hanya </a:t>
            </a:r>
            <a:r>
              <a:rPr sz="2400" spc="170">
                <a:solidFill>
                  <a:srgbClr val="622A2A"/>
                </a:solidFill>
                <a:latin typeface="Trebuchet MS"/>
                <a:cs typeface="Trebuchet MS"/>
              </a:rPr>
              <a:t>berdasarkan </a:t>
            </a:r>
            <a:r>
              <a:rPr sz="2400" spc="1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60">
                <a:solidFill>
                  <a:srgbClr val="622A2A"/>
                </a:solidFill>
                <a:latin typeface="Trebuchet MS"/>
                <a:cs typeface="Trebuchet MS"/>
              </a:rPr>
              <a:t>imajinasi </a:t>
            </a:r>
            <a:r>
              <a:rPr sz="2400" spc="204">
                <a:solidFill>
                  <a:srgbClr val="622A2A"/>
                </a:solidFill>
                <a:latin typeface="Trebuchet MS"/>
                <a:cs typeface="Trebuchet MS"/>
              </a:rPr>
              <a:t>sang </a:t>
            </a:r>
            <a:r>
              <a:rPr sz="2400" spc="55">
                <a:solidFill>
                  <a:srgbClr val="622A2A"/>
                </a:solidFill>
                <a:latin typeface="Trebuchet MS"/>
                <a:cs typeface="Trebuchet MS"/>
              </a:rPr>
              <a:t>penulis </a:t>
            </a:r>
            <a:r>
              <a:rPr sz="2400" spc="19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400" spc="120">
                <a:solidFill>
                  <a:srgbClr val="622A2A"/>
                </a:solidFill>
                <a:latin typeface="Trebuchet MS"/>
                <a:cs typeface="Trebuchet MS"/>
              </a:rPr>
              <a:t>dunia </a:t>
            </a:r>
            <a:r>
              <a:rPr sz="2400" spc="105">
                <a:solidFill>
                  <a:srgbClr val="622A2A"/>
                </a:solidFill>
                <a:latin typeface="Trebuchet MS"/>
                <a:cs typeface="Trebuchet MS"/>
              </a:rPr>
              <a:t>rekaannya, </a:t>
            </a:r>
            <a:r>
              <a:rPr sz="2400" spc="195">
                <a:solidFill>
                  <a:srgbClr val="622A2A"/>
                </a:solidFill>
                <a:latin typeface="Trebuchet MS"/>
                <a:cs typeface="Trebuchet MS"/>
              </a:rPr>
              <a:t>maka </a:t>
            </a:r>
            <a:r>
              <a:rPr sz="2400" spc="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05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ini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40">
                <a:solidFill>
                  <a:srgbClr val="622A2A"/>
                </a:solidFill>
                <a:latin typeface="Trebuchet MS"/>
                <a:cs typeface="Trebuchet MS"/>
              </a:rPr>
              <a:t>dikategorikan </a:t>
            </a:r>
            <a:r>
              <a:rPr sz="2400" spc="114">
                <a:solidFill>
                  <a:srgbClr val="622A2A"/>
                </a:solidFill>
                <a:latin typeface="Trebuchet MS"/>
                <a:cs typeface="Trebuchet MS"/>
              </a:rPr>
              <a:t>cerita </a:t>
            </a:r>
            <a:r>
              <a:rPr sz="2400" spc="-10">
                <a:solidFill>
                  <a:srgbClr val="622A2A"/>
                </a:solidFill>
                <a:latin typeface="Trebuchet MS"/>
                <a:cs typeface="Trebuchet MS"/>
              </a:rPr>
              <a:t>fiksi</a:t>
            </a:r>
            <a:r>
              <a:rPr sz="24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210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400" spc="110">
                <a:solidFill>
                  <a:srgbClr val="622A2A"/>
                </a:solidFill>
                <a:latin typeface="Trebuchet MS"/>
                <a:cs typeface="Trebuchet MS"/>
              </a:rPr>
              <a:t>kisahnya </a:t>
            </a:r>
            <a:r>
              <a:rPr sz="24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65">
                <a:solidFill>
                  <a:srgbClr val="622A2A"/>
                </a:solidFill>
                <a:latin typeface="Trebuchet MS"/>
                <a:cs typeface="Trebuchet MS"/>
              </a:rPr>
              <a:t>hanya</a:t>
            </a:r>
            <a:r>
              <a:rPr sz="24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65">
                <a:solidFill>
                  <a:srgbClr val="622A2A"/>
                </a:solidFill>
                <a:latin typeface="Trebuchet MS"/>
                <a:cs typeface="Trebuchet MS"/>
              </a:rPr>
              <a:t>sebatas</a:t>
            </a:r>
            <a:r>
              <a:rPr sz="24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40">
                <a:solidFill>
                  <a:srgbClr val="622A2A"/>
                </a:solidFill>
                <a:latin typeface="Trebuchet MS"/>
                <a:cs typeface="Trebuchet MS"/>
              </a:rPr>
              <a:t>khayalan</a:t>
            </a:r>
            <a:r>
              <a:rPr sz="24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45">
                <a:solidFill>
                  <a:srgbClr val="622A2A"/>
                </a:solidFill>
                <a:latin typeface="Trebuchet MS"/>
                <a:cs typeface="Trebuchet MS"/>
              </a:rPr>
              <a:t>saja.</a:t>
            </a:r>
            <a:r>
              <a:rPr sz="24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95">
                <a:solidFill>
                  <a:srgbClr val="622A2A"/>
                </a:solidFill>
                <a:latin typeface="Trebuchet MS"/>
                <a:cs typeface="Trebuchet MS"/>
              </a:rPr>
              <a:t>Sehingga </a:t>
            </a:r>
            <a:r>
              <a:rPr sz="2400" spc="2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90">
                <a:solidFill>
                  <a:srgbClr val="622A2A"/>
                </a:solidFill>
                <a:latin typeface="Trebuchet MS"/>
                <a:cs typeface="Trebuchet MS"/>
              </a:rPr>
              <a:t>kemunculannya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65">
                <a:solidFill>
                  <a:srgbClr val="622A2A"/>
                </a:solidFill>
                <a:latin typeface="Trebuchet MS"/>
                <a:cs typeface="Trebuchet MS"/>
              </a:rPr>
              <a:t>hanya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229">
                <a:solidFill>
                  <a:srgbClr val="622A2A"/>
                </a:solidFill>
                <a:latin typeface="Trebuchet MS"/>
                <a:cs typeface="Trebuchet MS"/>
              </a:rPr>
              <a:t>sebagai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25">
                <a:solidFill>
                  <a:srgbClr val="622A2A"/>
                </a:solidFill>
                <a:latin typeface="Trebuchet MS"/>
                <a:cs typeface="Trebuchet MS"/>
              </a:rPr>
              <a:t>penghibur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45">
                <a:solidFill>
                  <a:srgbClr val="622A2A"/>
                </a:solidFill>
                <a:latin typeface="Trebuchet MS"/>
                <a:cs typeface="Trebuchet MS"/>
              </a:rPr>
              <a:t>saja.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400" spc="140">
                <a:solidFill>
                  <a:srgbClr val="622A2A"/>
                </a:solidFill>
                <a:latin typeface="Trebuchet MS"/>
                <a:cs typeface="Trebuchet MS"/>
              </a:rPr>
              <a:t>Layaknya</a:t>
            </a:r>
            <a:r>
              <a:rPr sz="24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14">
                <a:solidFill>
                  <a:srgbClr val="622A2A"/>
                </a:solidFill>
                <a:latin typeface="Trebuchet MS"/>
                <a:cs typeface="Trebuchet MS"/>
              </a:rPr>
              <a:t>cerita</a:t>
            </a:r>
            <a:r>
              <a:rPr sz="24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-10">
                <a:solidFill>
                  <a:srgbClr val="622A2A"/>
                </a:solidFill>
                <a:latin typeface="Trebuchet MS"/>
                <a:cs typeface="Trebuchet MS"/>
              </a:rPr>
              <a:t>fiksi</a:t>
            </a:r>
            <a:r>
              <a:rPr sz="2400" spc="2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-15">
                <a:solidFill>
                  <a:srgbClr val="622A2A"/>
                </a:solidFill>
                <a:latin typeface="Trebuchet MS"/>
                <a:cs typeface="Trebuchet MS"/>
              </a:rPr>
              <a:t>lain,</a:t>
            </a:r>
            <a:r>
              <a:rPr sz="24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95">
                <a:solidFill>
                  <a:srgbClr val="622A2A"/>
                </a:solidFill>
                <a:latin typeface="Trebuchet MS"/>
                <a:cs typeface="Trebuchet MS"/>
              </a:rPr>
              <a:t>secara</a:t>
            </a:r>
            <a:r>
              <a:rPr sz="2400" spc="2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-5">
                <a:solidFill>
                  <a:srgbClr val="622A2A"/>
                </a:solidFill>
                <a:latin typeface="Trebuchet MS"/>
                <a:cs typeface="Trebuchet MS"/>
              </a:rPr>
              <a:t>intrinsik</a:t>
            </a:r>
            <a:r>
              <a:rPr sz="24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05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4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25">
                <a:solidFill>
                  <a:srgbClr val="622A2A"/>
                </a:solidFill>
                <a:latin typeface="Trebuchet MS"/>
                <a:cs typeface="Trebuchet MS"/>
              </a:rPr>
              <a:t>juga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4056" y="8504516"/>
            <a:ext cx="6402705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000"/>
              </a:lnSpc>
              <a:spcBef>
                <a:spcPts val="95"/>
              </a:spcBef>
              <a:tabLst>
                <a:tab pos="1458595" algn="l"/>
                <a:tab pos="3014345" algn="l"/>
                <a:tab pos="3314700" algn="l"/>
                <a:tab pos="4298315" algn="l"/>
                <a:tab pos="4978400" algn="l"/>
                <a:tab pos="5412740" algn="l"/>
              </a:tabLst>
            </a:pP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400" spc="20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4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4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4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4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400" spc="3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4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4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400" spc="200">
                <a:solidFill>
                  <a:srgbClr val="622A2A"/>
                </a:solidFill>
                <a:latin typeface="Trebuchet MS"/>
                <a:cs typeface="Trebuchet MS"/>
              </a:rPr>
              <a:t>-</a:t>
            </a:r>
            <a:r>
              <a:rPr sz="24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400" spc="3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4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400" spc="-15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45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3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400" spc="405">
                <a:solidFill>
                  <a:srgbClr val="622A2A"/>
                </a:solidFill>
                <a:latin typeface="Trebuchet MS"/>
                <a:cs typeface="Trebuchet MS"/>
              </a:rPr>
              <a:t>g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305">
                <a:solidFill>
                  <a:srgbClr val="622A2A"/>
                </a:solidFill>
                <a:latin typeface="Trebuchet MS"/>
                <a:cs typeface="Trebuchet MS"/>
              </a:rPr>
              <a:t>.</a:t>
            </a:r>
            <a:r>
              <a:rPr sz="24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400" spc="290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85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m  </a:t>
            </a:r>
            <a:r>
              <a:rPr sz="2400" spc="105">
                <a:solidFill>
                  <a:srgbClr val="622A2A"/>
                </a:solidFill>
                <a:latin typeface="Trebuchet MS"/>
                <a:cs typeface="Trebuchet MS"/>
              </a:rPr>
              <a:t>hikayat	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memiliki	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unsur-unsur	</a:t>
            </a:r>
            <a:r>
              <a:rPr sz="2400" spc="170">
                <a:solidFill>
                  <a:srgbClr val="622A2A"/>
                </a:solidFill>
                <a:latin typeface="Trebuchet MS"/>
                <a:cs typeface="Trebuchet MS"/>
              </a:rPr>
              <a:t>berupa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67790" y="8504516"/>
            <a:ext cx="847725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5900">
              <a:lnSpc>
                <a:spcPct val="126000"/>
              </a:lnSpc>
              <a:spcBef>
                <a:spcPts val="95"/>
              </a:spcBef>
            </a:pP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400" spc="-35">
                <a:solidFill>
                  <a:srgbClr val="622A2A"/>
                </a:solidFill>
                <a:latin typeface="Trebuchet MS"/>
                <a:cs typeface="Trebuchet MS"/>
              </a:rPr>
              <a:t>u  alur,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7410" y="8504516"/>
            <a:ext cx="859155" cy="9474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5090">
              <a:lnSpc>
                <a:spcPct val="126000"/>
              </a:lnSpc>
              <a:spcBef>
                <a:spcPts val="95"/>
              </a:spcBef>
            </a:pP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400" spc="-20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15">
                <a:solidFill>
                  <a:srgbClr val="622A2A"/>
                </a:solidFill>
                <a:latin typeface="Trebuchet MS"/>
                <a:cs typeface="Trebuchet MS"/>
              </a:rPr>
              <a:t>h  </a:t>
            </a:r>
            <a:r>
              <a:rPr sz="2400" spc="-80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400" spc="20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400" spc="3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400" spc="36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400" spc="-375">
                <a:solidFill>
                  <a:srgbClr val="622A2A"/>
                </a:solidFill>
                <a:latin typeface="Trebuchet MS"/>
                <a:cs typeface="Trebuchet MS"/>
              </a:rPr>
              <a:t>,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64056" y="9518233"/>
            <a:ext cx="7131684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105">
                <a:solidFill>
                  <a:srgbClr val="622A2A"/>
                </a:solidFill>
                <a:latin typeface="Trebuchet MS"/>
                <a:cs typeface="Trebuchet MS"/>
              </a:rPr>
              <a:t>penokohan,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20">
                <a:solidFill>
                  <a:srgbClr val="622A2A"/>
                </a:solidFill>
                <a:latin typeface="Trebuchet MS"/>
                <a:cs typeface="Trebuchet MS"/>
              </a:rPr>
              <a:t>sudut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70">
                <a:solidFill>
                  <a:srgbClr val="622A2A"/>
                </a:solidFill>
                <a:latin typeface="Trebuchet MS"/>
                <a:cs typeface="Trebuchet MS"/>
              </a:rPr>
              <a:t>pandang,</a:t>
            </a:r>
            <a:r>
              <a:rPr sz="2400" spc="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05">
                <a:solidFill>
                  <a:srgbClr val="622A2A"/>
                </a:solidFill>
                <a:latin typeface="Trebuchet MS"/>
                <a:cs typeface="Trebuchet MS"/>
              </a:rPr>
              <a:t>latar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95">
                <a:solidFill>
                  <a:srgbClr val="622A2A"/>
                </a:solidFill>
                <a:latin typeface="Trebuchet MS"/>
                <a:cs typeface="Trebuchet MS"/>
              </a:rPr>
              <a:t>serta</a:t>
            </a:r>
            <a:r>
              <a:rPr sz="24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400" spc="110">
                <a:solidFill>
                  <a:srgbClr val="622A2A"/>
                </a:solidFill>
                <a:latin typeface="Trebuchet MS"/>
                <a:cs typeface="Trebuchet MS"/>
              </a:rPr>
              <a:t>amanat.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89747" y="1386843"/>
            <a:ext cx="6095999" cy="89001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5"/>
              </a:spcBef>
            </a:pPr>
            <a:r>
              <a:rPr spc="380">
                <a:latin typeface="Arial MT"/>
                <a:cs typeface="Arial MT"/>
              </a:rPr>
              <a:t>C</a:t>
            </a:r>
            <a:r>
              <a:rPr spc="285">
                <a:latin typeface="Arial MT"/>
                <a:cs typeface="Arial MT"/>
              </a:rPr>
              <a:t>i</a:t>
            </a:r>
            <a:r>
              <a:rPr spc="229">
                <a:latin typeface="Arial MT"/>
                <a:cs typeface="Arial MT"/>
              </a:rPr>
              <a:t>r</a:t>
            </a:r>
            <a:r>
              <a:rPr spc="285">
                <a:latin typeface="Arial MT"/>
                <a:cs typeface="Arial MT"/>
              </a:rPr>
              <a:t>i</a:t>
            </a:r>
            <a:r>
              <a:rPr spc="640">
                <a:latin typeface="Arial MT"/>
                <a:cs typeface="Arial MT"/>
              </a:rPr>
              <a:t>-</a:t>
            </a:r>
            <a:r>
              <a:rPr spc="459">
                <a:latin typeface="Arial MT"/>
                <a:cs typeface="Arial MT"/>
              </a:rPr>
              <a:t>c</a:t>
            </a:r>
            <a:r>
              <a:rPr spc="285">
                <a:latin typeface="Arial MT"/>
                <a:cs typeface="Arial MT"/>
              </a:rPr>
              <a:t>i</a:t>
            </a:r>
            <a:r>
              <a:rPr spc="229">
                <a:latin typeface="Arial MT"/>
                <a:cs typeface="Arial MT"/>
              </a:rPr>
              <a:t>r</a:t>
            </a:r>
            <a:r>
              <a:rPr spc="395">
                <a:latin typeface="Arial MT"/>
                <a:cs typeface="Arial MT"/>
              </a:rPr>
              <a:t>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4056" y="2774928"/>
            <a:ext cx="627126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365">
                <a:solidFill>
                  <a:srgbClr val="622A2A"/>
                </a:solidFill>
                <a:latin typeface="Trebuchet MS"/>
                <a:cs typeface="Trebuchet MS"/>
              </a:rPr>
              <a:t>1</a:t>
            </a:r>
            <a:r>
              <a:rPr sz="2600" spc="-330">
                <a:solidFill>
                  <a:srgbClr val="622A2A"/>
                </a:solidFill>
                <a:latin typeface="Trebuchet MS"/>
                <a:cs typeface="Trebuchet MS"/>
              </a:rPr>
              <a:t>.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8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440">
                <a:solidFill>
                  <a:srgbClr val="622A2A"/>
                </a:solidFill>
                <a:latin typeface="Trebuchet MS"/>
                <a:cs typeface="Trebuchet MS"/>
              </a:rPr>
              <a:t>gg</a:t>
            </a:r>
            <a:r>
              <a:rPr sz="26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B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h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4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85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-50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4056" y="3275126"/>
            <a:ext cx="786384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147570" algn="l"/>
                <a:tab pos="3353435" algn="l"/>
                <a:tab pos="4271010" algn="l"/>
                <a:tab pos="5578475" algn="l"/>
                <a:tab pos="6677659" algn="l"/>
              </a:tabLst>
            </a:pP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k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4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260">
                <a:solidFill>
                  <a:srgbClr val="622A2A"/>
                </a:solidFill>
                <a:latin typeface="Trebuchet MS"/>
                <a:cs typeface="Trebuchet MS"/>
              </a:rPr>
              <a:t>o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4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-85">
                <a:solidFill>
                  <a:srgbClr val="622A2A"/>
                </a:solidFill>
                <a:latin typeface="Trebuchet MS"/>
                <a:cs typeface="Trebuchet MS"/>
              </a:rPr>
              <a:t>t</a:t>
            </a:r>
            <a:r>
              <a:rPr sz="2600" spc="-55">
                <a:solidFill>
                  <a:srgbClr val="622A2A"/>
                </a:solidFill>
                <a:latin typeface="Trebuchet MS"/>
                <a:cs typeface="Trebuchet MS"/>
              </a:rPr>
              <a:t>u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5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m</a:t>
            </a:r>
            <a:r>
              <a:rPr sz="2600" spc="4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	</a:t>
            </a:r>
            <a:r>
              <a:rPr sz="2600" spc="-90">
                <a:solidFill>
                  <a:srgbClr val="622A2A"/>
                </a:solidFill>
                <a:latin typeface="Trebuchet MS"/>
                <a:cs typeface="Trebuchet MS"/>
              </a:rPr>
              <a:t>l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i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nn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4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1701" y="3175000"/>
            <a:ext cx="923925" cy="1026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3345">
              <a:lnSpc>
                <a:spcPct val="126200"/>
              </a:lnSpc>
              <a:spcBef>
                <a:spcPts val="95"/>
              </a:spcBef>
            </a:pP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y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n</a:t>
            </a:r>
            <a:r>
              <a:rPr sz="2600" spc="325">
                <a:solidFill>
                  <a:srgbClr val="622A2A"/>
                </a:solidFill>
                <a:latin typeface="Trebuchet MS"/>
                <a:cs typeface="Trebuchet MS"/>
              </a:rPr>
              <a:t>g  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p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295">
                <a:solidFill>
                  <a:srgbClr val="622A2A"/>
                </a:solidFill>
                <a:latin typeface="Trebuchet MS"/>
                <a:cs typeface="Trebuchet MS"/>
              </a:rPr>
              <a:t>d</a:t>
            </a:r>
            <a:r>
              <a:rPr sz="2600" spc="400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4056" y="3675198"/>
            <a:ext cx="1147445" cy="1026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95"/>
              </a:spcBef>
            </a:pP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s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e</a:t>
            </a:r>
            <a:r>
              <a:rPr sz="2600" spc="270">
                <a:solidFill>
                  <a:srgbClr val="622A2A"/>
                </a:solidFill>
                <a:latin typeface="Trebuchet MS"/>
                <a:cs typeface="Trebuchet MS"/>
              </a:rPr>
              <a:t>c</a:t>
            </a:r>
            <a:r>
              <a:rPr sz="2600" spc="395">
                <a:solidFill>
                  <a:srgbClr val="622A2A"/>
                </a:solidFill>
                <a:latin typeface="Trebuchet MS"/>
                <a:cs typeface="Trebuchet MS"/>
              </a:rPr>
              <a:t>a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r</a:t>
            </a:r>
            <a:r>
              <a:rPr sz="2600" spc="285">
                <a:solidFill>
                  <a:srgbClr val="622A2A"/>
                </a:solidFill>
                <a:latin typeface="Trebuchet MS"/>
                <a:cs typeface="Trebuchet MS"/>
              </a:rPr>
              <a:t>a  </a:t>
            </a:r>
            <a:r>
              <a:rPr sz="2600" spc="195">
                <a:solidFill>
                  <a:srgbClr val="622A2A"/>
                </a:solidFill>
                <a:latin typeface="Trebuchet MS"/>
                <a:cs typeface="Trebuchet MS"/>
              </a:rPr>
              <a:t>zaman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95575" y="3675198"/>
            <a:ext cx="7616190" cy="102616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910"/>
              </a:spcBef>
              <a:tabLst>
                <a:tab pos="1368425" algn="l"/>
                <a:tab pos="4542155" algn="l"/>
              </a:tabLst>
            </a:pP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latar	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menggambarkan	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kisah-kisah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  <a:tabLst>
                <a:tab pos="1403350" algn="l"/>
                <a:tab pos="3682365" algn="l"/>
                <a:tab pos="5144770" algn="l"/>
                <a:tab pos="6022340" algn="l"/>
              </a:tabLst>
            </a:pP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dahulu.	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Penggunaan	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	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	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pemilihan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4056" y="4675595"/>
            <a:ext cx="8949690" cy="4527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795" algn="just">
              <a:lnSpc>
                <a:spcPct val="126200"/>
              </a:lnSpc>
              <a:spcBef>
                <a:spcPts val="95"/>
              </a:spcBef>
            </a:pP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diksi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karya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sastra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ini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pun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menggunakan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klasik.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>
              <a:latin typeface="Trebuchet MS"/>
              <a:cs typeface="Trebuchet MS"/>
            </a:endParaRPr>
          </a:p>
          <a:p>
            <a:pPr marL="12700" marR="5080" algn="just">
              <a:lnSpc>
                <a:spcPct val="126200"/>
              </a:lnSpc>
            </a:pP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paling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sering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ditemukan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yaitu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</a:t>
            </a:r>
            <a:r>
              <a:rPr sz="26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Melayu.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55">
                <a:solidFill>
                  <a:srgbClr val="622A2A"/>
                </a:solidFill>
                <a:latin typeface="Trebuchet MS"/>
                <a:cs typeface="Trebuchet MS"/>
              </a:rPr>
              <a:t>Maka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Melayu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digunakan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pun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termasuk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Melayu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klasik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saat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ini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sudah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jarang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digunakan.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Sehingga 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akan 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tampak 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unik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semakin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memiliki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 seni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tinggi.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89747" y="1386840"/>
            <a:ext cx="6095999" cy="89001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1241505"/>
            <a:ext cx="256730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50"/>
              <a:t>C</a:t>
            </a:r>
            <a:r>
              <a:rPr spc="-55"/>
              <a:t>i</a:t>
            </a:r>
            <a:r>
              <a:rPr spc="-70"/>
              <a:t>r</a:t>
            </a:r>
            <a:r>
              <a:rPr spc="-55"/>
              <a:t>i</a:t>
            </a:r>
            <a:r>
              <a:rPr spc="455"/>
              <a:t>-</a:t>
            </a:r>
            <a:r>
              <a:rPr spc="484"/>
              <a:t>c</a:t>
            </a:r>
            <a:r>
              <a:rPr spc="-55"/>
              <a:t>i</a:t>
            </a:r>
            <a:r>
              <a:rPr spc="-70"/>
              <a:t>r</a:t>
            </a:r>
            <a:r>
              <a:rPr spc="55"/>
              <a:t>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4056" y="2424699"/>
            <a:ext cx="8950960" cy="7528559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396875" indent="-384810" algn="just">
              <a:lnSpc>
                <a:spcPct val="100000"/>
              </a:lnSpc>
              <a:spcBef>
                <a:spcPts val="910"/>
              </a:spcBef>
              <a:buAutoNum type="arabicPeriod" startAt="2"/>
              <a:tabLst>
                <a:tab pos="397510" algn="l"/>
              </a:tabLst>
            </a:pP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Tema</a:t>
            </a:r>
            <a:r>
              <a:rPr sz="2600" spc="-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Kerajaan</a:t>
            </a:r>
            <a:endParaRPr sz="2600">
              <a:latin typeface="Trebuchet MS"/>
              <a:cs typeface="Trebuchet MS"/>
            </a:endParaRPr>
          </a:p>
          <a:p>
            <a:pPr marL="12700" marR="6350" algn="just">
              <a:lnSpc>
                <a:spcPct val="126200"/>
              </a:lnSpc>
              <a:spcBef>
                <a:spcPts val="5"/>
              </a:spcBef>
            </a:pP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Alur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latar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belakang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diambil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-20">
                <a:solidFill>
                  <a:srgbClr val="622A2A"/>
                </a:solidFill>
                <a:latin typeface="Trebuchet MS"/>
                <a:cs typeface="Trebuchet MS"/>
              </a:rPr>
              <a:t>untuk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kisah-kisah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paling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sering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bertemakan</a:t>
            </a:r>
            <a:r>
              <a:rPr sz="26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kerajaan.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600" spc="320">
                <a:solidFill>
                  <a:srgbClr val="622A2A"/>
                </a:solidFill>
                <a:latin typeface="Trebuchet MS"/>
                <a:cs typeface="Trebuchet MS"/>
              </a:rPr>
              <a:t>gaya </a:t>
            </a:r>
            <a:r>
              <a:rPr sz="2600" spc="254">
                <a:solidFill>
                  <a:srgbClr val="622A2A"/>
                </a:solidFill>
                <a:latin typeface="Trebuchet MS"/>
                <a:cs typeface="Trebuchet MS"/>
              </a:rPr>
              <a:t>bahasa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klasik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menambah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nuansa 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-5">
                <a:solidFill>
                  <a:srgbClr val="622A2A"/>
                </a:solidFill>
                <a:latin typeface="Trebuchet MS"/>
                <a:cs typeface="Trebuchet MS"/>
              </a:rPr>
              <a:t>‘lawas’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tetap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menarik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memiliki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nilai </a:t>
            </a:r>
            <a:r>
              <a:rPr sz="2600" spc="40">
                <a:solidFill>
                  <a:srgbClr val="622A2A"/>
                </a:solidFill>
                <a:latin typeface="Trebuchet MS"/>
                <a:cs typeface="Trebuchet MS"/>
              </a:rPr>
              <a:t>etnik </a:t>
            </a:r>
            <a:r>
              <a:rPr sz="2600" spc="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berbeda.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Trebuchet MS"/>
              <a:cs typeface="Trebuchet MS"/>
            </a:endParaRPr>
          </a:p>
          <a:p>
            <a:pPr marL="396875" indent="-384810" algn="just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397510" algn="l"/>
              </a:tabLst>
            </a:pP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Statis</a:t>
            </a:r>
            <a:endParaRPr sz="2600">
              <a:latin typeface="Trebuchet MS"/>
              <a:cs typeface="Trebuchet MS"/>
            </a:endParaRPr>
          </a:p>
          <a:p>
            <a:pPr marL="12700" marR="5080" algn="just">
              <a:lnSpc>
                <a:spcPct val="126200"/>
              </a:lnSpc>
            </a:pP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menjadi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salah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satu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karya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sastra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45">
                <a:solidFill>
                  <a:srgbClr val="622A2A"/>
                </a:solidFill>
                <a:latin typeface="Trebuchet MS"/>
                <a:cs typeface="Trebuchet MS"/>
              </a:rPr>
              <a:t>statis </a:t>
            </a:r>
            <a:r>
              <a:rPr sz="2600" spc="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atau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tetap.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Selama</a:t>
            </a:r>
            <a:r>
              <a:rPr sz="2600" spc="1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penulisan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 penggambaran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kisah-kisah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di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tidak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memiliki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banyak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perubahan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berbeda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-15">
                <a:solidFill>
                  <a:srgbClr val="622A2A"/>
                </a:solidFill>
                <a:latin typeface="Trebuchet MS"/>
                <a:cs typeface="Trebuchet MS"/>
              </a:rPr>
              <a:t>lain,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atau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negara 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lain.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Kisah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diangkat, </a:t>
            </a:r>
            <a:r>
              <a:rPr sz="2600" spc="-10">
                <a:solidFill>
                  <a:srgbClr val="622A2A"/>
                </a:solidFill>
                <a:latin typeface="Trebuchet MS"/>
                <a:cs typeface="Trebuchet MS"/>
              </a:rPr>
              <a:t>unsur </a:t>
            </a:r>
            <a:r>
              <a:rPr sz="26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intrinsik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29">
                <a:solidFill>
                  <a:srgbClr val="622A2A"/>
                </a:solidFill>
                <a:latin typeface="Trebuchet MS"/>
                <a:cs typeface="Trebuchet MS"/>
              </a:rPr>
              <a:t>segala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hal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memiliki 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kemiripan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satu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sama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lain.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89747" y="1386840"/>
            <a:ext cx="6095999" cy="89001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5"/>
              </a:spcBef>
            </a:pPr>
            <a:r>
              <a:rPr spc="1050"/>
              <a:t>C</a:t>
            </a:r>
            <a:r>
              <a:rPr spc="-55"/>
              <a:t>i</a:t>
            </a:r>
            <a:r>
              <a:rPr spc="-70"/>
              <a:t>r</a:t>
            </a:r>
            <a:r>
              <a:rPr spc="-55"/>
              <a:t>i</a:t>
            </a:r>
            <a:r>
              <a:rPr spc="455"/>
              <a:t>-</a:t>
            </a:r>
            <a:r>
              <a:rPr spc="484"/>
              <a:t>c</a:t>
            </a:r>
            <a:r>
              <a:rPr spc="-55"/>
              <a:t>i</a:t>
            </a:r>
            <a:r>
              <a:rPr spc="-70"/>
              <a:t>r</a:t>
            </a:r>
            <a:r>
              <a:rPr spc="55"/>
              <a:t>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4056" y="2674798"/>
            <a:ext cx="8950960" cy="6528434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0"/>
              </a:spcBef>
            </a:pPr>
            <a:r>
              <a:rPr sz="2600" spc="-35">
                <a:solidFill>
                  <a:srgbClr val="622A2A"/>
                </a:solidFill>
                <a:latin typeface="Trebuchet MS"/>
                <a:cs typeface="Trebuchet MS"/>
              </a:rPr>
              <a:t>4.</a:t>
            </a:r>
            <a:r>
              <a:rPr sz="2600" spc="-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Tradisional</a:t>
            </a:r>
            <a:endParaRPr sz="2600">
              <a:latin typeface="Trebuchet MS"/>
              <a:cs typeface="Trebuchet MS"/>
            </a:endParaRPr>
          </a:p>
          <a:p>
            <a:pPr marL="12700" marR="5715" algn="just">
              <a:lnSpc>
                <a:spcPct val="126200"/>
              </a:lnSpc>
              <a:spcBef>
                <a:spcPts val="5"/>
              </a:spcBef>
            </a:pPr>
            <a:r>
              <a:rPr sz="2600" spc="200">
                <a:solidFill>
                  <a:srgbClr val="622A2A"/>
                </a:solidFill>
                <a:latin typeface="Trebuchet MS"/>
                <a:cs typeface="Trebuchet MS"/>
              </a:rPr>
              <a:t>Karya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sastra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pemilihan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temanya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tidak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0">
                <a:solidFill>
                  <a:srgbClr val="622A2A"/>
                </a:solidFill>
                <a:latin typeface="Trebuchet MS"/>
                <a:cs typeface="Trebuchet MS"/>
              </a:rPr>
              <a:t>pernah </a:t>
            </a:r>
            <a:r>
              <a:rPr sz="2600" spc="35">
                <a:solidFill>
                  <a:srgbClr val="622A2A"/>
                </a:solidFill>
                <a:latin typeface="Trebuchet MS"/>
                <a:cs typeface="Trebuchet MS"/>
              </a:rPr>
              <a:t>jauh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kisah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kerajaan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pun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tak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lepas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29">
                <a:solidFill>
                  <a:srgbClr val="622A2A"/>
                </a:solidFill>
                <a:latin typeface="Trebuchet MS"/>
                <a:cs typeface="Trebuchet MS"/>
              </a:rPr>
              <a:t>segala </a:t>
            </a:r>
            <a:r>
              <a:rPr sz="2600" spc="20">
                <a:solidFill>
                  <a:srgbClr val="622A2A"/>
                </a:solidFill>
                <a:latin typeface="Trebuchet MS"/>
                <a:cs typeface="Trebuchet MS"/>
              </a:rPr>
              <a:t>unsur-unsurnya.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Setiap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isi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di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0">
                <a:solidFill>
                  <a:srgbClr val="622A2A"/>
                </a:solidFill>
                <a:latin typeface="Trebuchet MS"/>
                <a:cs typeface="Trebuchet MS"/>
              </a:rPr>
              <a:t>selalu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mengusung</a:t>
            </a: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85">
                <a:solidFill>
                  <a:srgbClr val="622A2A"/>
                </a:solidFill>
                <a:latin typeface="Trebuchet MS"/>
                <a:cs typeface="Trebuchet MS"/>
              </a:rPr>
              <a:t>tradisi</a:t>
            </a:r>
            <a:r>
              <a:rPr sz="2600" spc="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29">
                <a:solidFill>
                  <a:srgbClr val="622A2A"/>
                </a:solidFill>
                <a:latin typeface="Trebuchet MS"/>
                <a:cs typeface="Trebuchet MS"/>
              </a:rPr>
              <a:t>budaya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masyarakat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45">
                <a:solidFill>
                  <a:srgbClr val="622A2A"/>
                </a:solidFill>
                <a:latin typeface="Trebuchet MS"/>
                <a:cs typeface="Trebuchet MS"/>
              </a:rPr>
              <a:t>pada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masanya.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Trebuchet MS"/>
              <a:cs typeface="Trebuchet MS"/>
            </a:endParaRPr>
          </a:p>
          <a:p>
            <a:pPr marL="12700" marR="5080" algn="just">
              <a:lnSpc>
                <a:spcPct val="126200"/>
              </a:lnSpc>
              <a:spcBef>
                <a:spcPts val="5"/>
              </a:spcBef>
            </a:pPr>
            <a:r>
              <a:rPr sz="2600" spc="160">
                <a:solidFill>
                  <a:srgbClr val="622A2A"/>
                </a:solidFill>
                <a:latin typeface="Trebuchet MS"/>
                <a:cs typeface="Trebuchet MS"/>
              </a:rPr>
              <a:t>Semua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85">
                <a:solidFill>
                  <a:srgbClr val="622A2A"/>
                </a:solidFill>
                <a:latin typeface="Trebuchet MS"/>
                <a:cs typeface="Trebuchet MS"/>
              </a:rPr>
              <a:t>tradisi</a:t>
            </a:r>
            <a:r>
              <a:rPr sz="2600" spc="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tergambarkan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dengan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baik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kisah-kisah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diangkat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menjadi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hikayat. 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Selain </a:t>
            </a:r>
            <a:r>
              <a:rPr sz="2600" spc="-50">
                <a:solidFill>
                  <a:srgbClr val="622A2A"/>
                </a:solidFill>
                <a:latin typeface="Trebuchet MS"/>
                <a:cs typeface="Trebuchet MS"/>
              </a:rPr>
              <a:t>itu </a:t>
            </a:r>
            <a:r>
              <a:rPr sz="2600" spc="-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juga 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sarat 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akan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makna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 </a:t>
            </a:r>
            <a:r>
              <a:rPr sz="2600" spc="200">
                <a:solidFill>
                  <a:srgbClr val="622A2A"/>
                </a:solidFill>
                <a:latin typeface="Trebuchet MS"/>
                <a:cs typeface="Trebuchet MS"/>
              </a:rPr>
              <a:t>amanat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60">
                <a:solidFill>
                  <a:srgbClr val="622A2A"/>
                </a:solidFill>
                <a:latin typeface="Trebuchet MS"/>
                <a:cs typeface="Trebuchet MS"/>
              </a:rPr>
              <a:t>dapat </a:t>
            </a:r>
            <a:r>
              <a:rPr sz="2600" spc="80">
                <a:solidFill>
                  <a:srgbClr val="622A2A"/>
                </a:solidFill>
                <a:latin typeface="Trebuchet MS"/>
                <a:cs typeface="Trebuchet MS"/>
              </a:rPr>
              <a:t>dicontoh. 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Kebanyakan 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konflik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di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menggambarkan</a:t>
            </a:r>
            <a:r>
              <a:rPr sz="2600" spc="2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kebaikan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00">
                <a:solidFill>
                  <a:srgbClr val="622A2A"/>
                </a:solidFill>
                <a:latin typeface="Trebuchet MS"/>
                <a:cs typeface="Trebuchet MS"/>
              </a:rPr>
              <a:t>menang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melawan </a:t>
            </a:r>
            <a:r>
              <a:rPr sz="2600" spc="1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55">
                <a:solidFill>
                  <a:srgbClr val="622A2A"/>
                </a:solidFill>
                <a:latin typeface="Trebuchet MS"/>
                <a:cs typeface="Trebuchet MS"/>
              </a:rPr>
              <a:t>keburukan.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89747" y="1386843"/>
            <a:ext cx="6095999" cy="89001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4056" y="1991804"/>
            <a:ext cx="2567305" cy="84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050"/>
              <a:t>C</a:t>
            </a:r>
            <a:r>
              <a:rPr spc="-55"/>
              <a:t>i</a:t>
            </a:r>
            <a:r>
              <a:rPr spc="-70"/>
              <a:t>r</a:t>
            </a:r>
            <a:r>
              <a:rPr spc="-55"/>
              <a:t>i</a:t>
            </a:r>
            <a:r>
              <a:rPr spc="455"/>
              <a:t>-</a:t>
            </a:r>
            <a:r>
              <a:rPr spc="484"/>
              <a:t>c</a:t>
            </a:r>
            <a:r>
              <a:rPr spc="-55"/>
              <a:t>i</a:t>
            </a:r>
            <a:r>
              <a:rPr spc="-70"/>
              <a:t>r</a:t>
            </a:r>
            <a:r>
              <a:rPr spc="55"/>
              <a:t>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64056" y="3175000"/>
            <a:ext cx="8952230" cy="552767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10"/>
              </a:spcBef>
            </a:pPr>
            <a:r>
              <a:rPr sz="2600" spc="-25">
                <a:solidFill>
                  <a:srgbClr val="622A2A"/>
                </a:solidFill>
                <a:latin typeface="Trebuchet MS"/>
                <a:cs typeface="Trebuchet MS"/>
              </a:rPr>
              <a:t>5.</a:t>
            </a:r>
            <a:r>
              <a:rPr sz="26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85">
                <a:solidFill>
                  <a:srgbClr val="622A2A"/>
                </a:solidFill>
                <a:latin typeface="Trebuchet MS"/>
                <a:cs typeface="Trebuchet MS"/>
              </a:rPr>
              <a:t>Bersifat</a:t>
            </a:r>
            <a:r>
              <a:rPr sz="2600" spc="-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Edukasi</a:t>
            </a:r>
            <a:endParaRPr sz="2600">
              <a:latin typeface="Trebuchet MS"/>
              <a:cs typeface="Trebuchet MS"/>
            </a:endParaRPr>
          </a:p>
          <a:p>
            <a:pPr marL="12700" marR="5080" algn="just">
              <a:lnSpc>
                <a:spcPct val="126200"/>
              </a:lnSpc>
              <a:spcBef>
                <a:spcPts val="5"/>
              </a:spcBef>
            </a:pP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Meskipun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kehadirannya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hanya </a:t>
            </a:r>
            <a:r>
              <a:rPr sz="2600" spc="175">
                <a:solidFill>
                  <a:srgbClr val="622A2A"/>
                </a:solidFill>
                <a:latin typeface="Trebuchet MS"/>
                <a:cs typeface="Trebuchet MS"/>
              </a:rPr>
              <a:t>berasal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dari </a:t>
            </a:r>
            <a:r>
              <a:rPr sz="2600" spc="155">
                <a:solidFill>
                  <a:srgbClr val="622A2A"/>
                </a:solidFill>
                <a:latin typeface="Trebuchet MS"/>
                <a:cs typeface="Trebuchet MS"/>
              </a:rPr>
              <a:t>khayalan </a:t>
            </a:r>
            <a:r>
              <a:rPr sz="2600" spc="16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25">
                <a:solidFill>
                  <a:srgbClr val="622A2A"/>
                </a:solidFill>
                <a:latin typeface="Trebuchet MS"/>
                <a:cs typeface="Trebuchet MS"/>
              </a:rPr>
              <a:t>sang 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pujangga,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tidak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60">
                <a:solidFill>
                  <a:srgbClr val="622A2A"/>
                </a:solidFill>
                <a:latin typeface="Trebuchet MS"/>
                <a:cs typeface="Trebuchet MS"/>
              </a:rPr>
              <a:t>menutup</a:t>
            </a:r>
            <a:r>
              <a:rPr sz="2600" spc="6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0">
                <a:solidFill>
                  <a:srgbClr val="622A2A"/>
                </a:solidFill>
                <a:latin typeface="Trebuchet MS"/>
                <a:cs typeface="Trebuchet MS"/>
              </a:rPr>
              <a:t>kemungkinan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dalam </a:t>
            </a:r>
            <a:r>
              <a:rPr sz="2600" spc="2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memiliki </a:t>
            </a:r>
            <a:r>
              <a:rPr sz="2600" spc="200">
                <a:solidFill>
                  <a:srgbClr val="622A2A"/>
                </a:solidFill>
                <a:latin typeface="Trebuchet MS"/>
                <a:cs typeface="Trebuchet MS"/>
              </a:rPr>
              <a:t>amanat </a:t>
            </a:r>
            <a:r>
              <a:rPr sz="2600" spc="180">
                <a:solidFill>
                  <a:srgbClr val="622A2A"/>
                </a:solidFill>
                <a:latin typeface="Trebuchet MS"/>
                <a:cs typeface="Trebuchet MS"/>
              </a:rPr>
              <a:t>baik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260">
                <a:solidFill>
                  <a:srgbClr val="622A2A"/>
                </a:solidFill>
                <a:latin typeface="Trebuchet MS"/>
                <a:cs typeface="Trebuchet MS"/>
              </a:rPr>
              <a:t>dapat </a:t>
            </a: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dijadikan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65">
                <a:solidFill>
                  <a:srgbClr val="622A2A"/>
                </a:solidFill>
                <a:latin typeface="Trebuchet MS"/>
                <a:cs typeface="Trebuchet MS"/>
              </a:rPr>
              <a:t>pembelajaran </a:t>
            </a:r>
            <a:r>
              <a:rPr sz="2600" spc="105">
                <a:solidFill>
                  <a:srgbClr val="622A2A"/>
                </a:solidFill>
                <a:latin typeface="Trebuchet MS"/>
                <a:cs typeface="Trebuchet MS"/>
              </a:rPr>
              <a:t>oleh </a:t>
            </a:r>
            <a:r>
              <a:rPr sz="2600" spc="270">
                <a:solidFill>
                  <a:srgbClr val="622A2A"/>
                </a:solidFill>
                <a:latin typeface="Trebuchet MS"/>
                <a:cs typeface="Trebuchet MS"/>
              </a:rPr>
              <a:t>para 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pembacanya. </a:t>
            </a:r>
            <a:r>
              <a:rPr sz="2600" spc="150">
                <a:solidFill>
                  <a:srgbClr val="622A2A"/>
                </a:solidFill>
                <a:latin typeface="Trebuchet MS"/>
                <a:cs typeface="Trebuchet MS"/>
              </a:rPr>
              <a:t>Hikayat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0">
                <a:solidFill>
                  <a:srgbClr val="622A2A"/>
                </a:solidFill>
                <a:latin typeface="Trebuchet MS"/>
                <a:cs typeface="Trebuchet MS"/>
              </a:rPr>
              <a:t>sejatinya </a:t>
            </a:r>
            <a:r>
              <a:rPr sz="2600" spc="125">
                <a:solidFill>
                  <a:srgbClr val="622A2A"/>
                </a:solidFill>
                <a:latin typeface="Trebuchet MS"/>
                <a:cs typeface="Trebuchet MS"/>
              </a:rPr>
              <a:t>tidak </a:t>
            </a:r>
            <a:r>
              <a:rPr sz="2600" spc="90">
                <a:solidFill>
                  <a:srgbClr val="622A2A"/>
                </a:solidFill>
                <a:latin typeface="Trebuchet MS"/>
                <a:cs typeface="Trebuchet MS"/>
              </a:rPr>
              <a:t>diketahui </a:t>
            </a:r>
            <a:r>
              <a:rPr sz="2600" spc="229">
                <a:solidFill>
                  <a:srgbClr val="622A2A"/>
                </a:solidFill>
                <a:latin typeface="Trebuchet MS"/>
                <a:cs typeface="Trebuchet MS"/>
              </a:rPr>
              <a:t>pengarangnya </a:t>
            </a:r>
            <a:r>
              <a:rPr sz="2600" spc="5">
                <a:solidFill>
                  <a:srgbClr val="622A2A"/>
                </a:solidFill>
                <a:latin typeface="Trebuchet MS"/>
                <a:cs typeface="Trebuchet MS"/>
              </a:rPr>
              <a:t>ini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5">
                <a:solidFill>
                  <a:srgbClr val="622A2A"/>
                </a:solidFill>
                <a:latin typeface="Trebuchet MS"/>
                <a:cs typeface="Trebuchet MS"/>
              </a:rPr>
              <a:t>memiliki </a:t>
            </a:r>
            <a:r>
              <a:rPr sz="2600" spc="3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banyak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">
                <a:solidFill>
                  <a:srgbClr val="622A2A"/>
                </a:solidFill>
                <a:latin typeface="Trebuchet MS"/>
                <a:cs typeface="Trebuchet MS"/>
              </a:rPr>
              <a:t>unsur-unsur</a:t>
            </a:r>
            <a:r>
              <a:rPr sz="2600" spc="1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mendidik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85">
                <a:solidFill>
                  <a:srgbClr val="622A2A"/>
                </a:solidFill>
                <a:latin typeface="Trebuchet MS"/>
                <a:cs typeface="Trebuchet MS"/>
              </a:rPr>
              <a:t>kita</a:t>
            </a:r>
            <a:r>
              <a:rPr sz="2600" spc="95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305">
                <a:solidFill>
                  <a:srgbClr val="622A2A"/>
                </a:solidFill>
                <a:latin typeface="Trebuchet MS"/>
                <a:cs typeface="Trebuchet MS"/>
              </a:rPr>
              <a:t>agar </a:t>
            </a:r>
            <a:r>
              <a:rPr sz="2600" spc="3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14">
                <a:solidFill>
                  <a:srgbClr val="622A2A"/>
                </a:solidFill>
                <a:latin typeface="Trebuchet MS"/>
                <a:cs typeface="Trebuchet MS"/>
              </a:rPr>
              <a:t>melakukan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kebajikan,</a:t>
            </a:r>
            <a:r>
              <a:rPr sz="26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0">
                <a:solidFill>
                  <a:srgbClr val="622A2A"/>
                </a:solidFill>
                <a:latin typeface="Trebuchet MS"/>
                <a:cs typeface="Trebuchet MS"/>
              </a:rPr>
              <a:t>tenggang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00">
                <a:solidFill>
                  <a:srgbClr val="622A2A"/>
                </a:solidFill>
                <a:latin typeface="Trebuchet MS"/>
                <a:cs typeface="Trebuchet MS"/>
              </a:rPr>
              <a:t>rasa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terhadap </a:t>
            </a:r>
            <a:r>
              <a:rPr sz="2600" spc="19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sesama,</a:t>
            </a:r>
            <a:r>
              <a:rPr sz="26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saling</a:t>
            </a:r>
            <a:r>
              <a:rPr sz="26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menghargai,</a:t>
            </a:r>
            <a:r>
              <a:rPr sz="26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mencintai</a:t>
            </a:r>
            <a:r>
              <a:rPr sz="26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sesama</a:t>
            </a:r>
            <a:r>
              <a:rPr sz="2600" spc="2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20">
                <a:solidFill>
                  <a:srgbClr val="622A2A"/>
                </a:solidFill>
                <a:latin typeface="Trebuchet MS"/>
                <a:cs typeface="Trebuchet MS"/>
              </a:rPr>
              <a:t>manusia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45">
                <a:solidFill>
                  <a:srgbClr val="622A2A"/>
                </a:solidFill>
                <a:latin typeface="Trebuchet MS"/>
                <a:cs typeface="Trebuchet MS"/>
              </a:rPr>
              <a:t>dan</a:t>
            </a:r>
            <a:r>
              <a:rPr sz="2600" spc="25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95">
                <a:solidFill>
                  <a:srgbClr val="622A2A"/>
                </a:solidFill>
                <a:latin typeface="Trebuchet MS"/>
                <a:cs typeface="Trebuchet MS"/>
              </a:rPr>
              <a:t>masih</a:t>
            </a:r>
            <a:r>
              <a:rPr sz="2600" spc="1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04">
                <a:solidFill>
                  <a:srgbClr val="622A2A"/>
                </a:solidFill>
                <a:latin typeface="Trebuchet MS"/>
                <a:cs typeface="Trebuchet MS"/>
              </a:rPr>
              <a:t>banyak</a:t>
            </a:r>
            <a:r>
              <a:rPr sz="2600" spc="21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85">
                <a:solidFill>
                  <a:srgbClr val="622A2A"/>
                </a:solidFill>
                <a:latin typeface="Trebuchet MS"/>
                <a:cs typeface="Trebuchet MS"/>
              </a:rPr>
              <a:t>lagi</a:t>
            </a:r>
            <a:r>
              <a:rPr sz="2600" spc="19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75">
                <a:solidFill>
                  <a:srgbClr val="622A2A"/>
                </a:solidFill>
                <a:latin typeface="Trebuchet MS"/>
                <a:cs typeface="Trebuchet MS"/>
              </a:rPr>
              <a:t>nilai-nilai</a:t>
            </a:r>
            <a:r>
              <a:rPr sz="2600" spc="8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40">
                <a:solidFill>
                  <a:srgbClr val="622A2A"/>
                </a:solidFill>
                <a:latin typeface="Trebuchet MS"/>
                <a:cs typeface="Trebuchet MS"/>
              </a:rPr>
              <a:t>kehidupan</a:t>
            </a:r>
            <a:r>
              <a:rPr sz="2600" spc="145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235">
                <a:solidFill>
                  <a:srgbClr val="622A2A"/>
                </a:solidFill>
                <a:latin typeface="Trebuchet MS"/>
                <a:cs typeface="Trebuchet MS"/>
              </a:rPr>
              <a:t>yang </a:t>
            </a:r>
            <a:r>
              <a:rPr sz="2600" spc="-77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0">
                <a:solidFill>
                  <a:srgbClr val="622A2A"/>
                </a:solidFill>
                <a:latin typeface="Trebuchet MS"/>
                <a:cs typeface="Trebuchet MS"/>
              </a:rPr>
              <a:t>terkandung</a:t>
            </a:r>
            <a:r>
              <a:rPr sz="2600">
                <a:solidFill>
                  <a:srgbClr val="622A2A"/>
                </a:solidFill>
                <a:latin typeface="Trebuchet MS"/>
                <a:cs typeface="Trebuchet MS"/>
              </a:rPr>
              <a:t> </a:t>
            </a:r>
            <a:r>
              <a:rPr sz="2600" spc="135">
                <a:solidFill>
                  <a:srgbClr val="622A2A"/>
                </a:solidFill>
                <a:latin typeface="Trebuchet MS"/>
                <a:cs typeface="Trebuchet MS"/>
              </a:rPr>
              <a:t>didalamnya.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762210" y="1685859"/>
            <a:ext cx="7010399" cy="86011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/>
          <a:stretch>
            <a:fillRect/>
          </a:stretch>
        </p:blipFill>
        <p:spPr>
          <a:xfrm>
            <a:off x="8096809" y="1386839"/>
            <a:ext cx="8877299" cy="85629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93712" y="515541"/>
            <a:ext cx="3935729" cy="795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50" spc="225">
                <a:solidFill>
                  <a:srgbClr val="000000"/>
                </a:solidFill>
                <a:latin typeface="Arial MT"/>
                <a:cs typeface="Arial MT"/>
              </a:rPr>
              <a:t>Karakteristik</a:t>
            </a:r>
            <a:endParaRPr sz="5050">
              <a:latin typeface="Arial MT"/>
              <a:cs typeface="Arial MT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2"/>
  <p:tag name="AS_OS" val="Unix 6.2.0.1015"/>
  <p:tag name="AS_RELEASE_DATE" val="2023.01.14"/>
  <p:tag name="AS_TITLE" val="Aspose.Slides for .NET5"/>
  <p:tag name="AS_VERSION" val="2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22A2A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1813</Words>
  <Application>Microsoft Office PowerPoint</Application>
  <PresentationFormat>Custom</PresentationFormat>
  <Paragraphs>189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MT</vt:lpstr>
      <vt:lpstr>Calibri</vt:lpstr>
      <vt:lpstr>Trebuchet MS</vt:lpstr>
      <vt:lpstr>Office Theme</vt:lpstr>
      <vt:lpstr>Office Theme</vt:lpstr>
      <vt:lpstr>Office Theme</vt:lpstr>
      <vt:lpstr>PowerPoint Presentation</vt:lpstr>
      <vt:lpstr>Tujuan  pembelajaran:</vt:lpstr>
      <vt:lpstr>Hikayat</vt:lpstr>
      <vt:lpstr>Hikayat</vt:lpstr>
      <vt:lpstr>Ciri-ciri</vt:lpstr>
      <vt:lpstr>Ciri-ciri</vt:lpstr>
      <vt:lpstr>Ciri-ciri</vt:lpstr>
      <vt:lpstr>Ciri-ciri</vt:lpstr>
      <vt:lpstr>Karakteristik</vt:lpstr>
      <vt:lpstr>Nilai-nilai</vt:lpstr>
      <vt:lpstr>Struktur Hikayat</vt:lpstr>
      <vt:lpstr>Jenis-jenis</vt:lpstr>
      <vt:lpstr>Jenis-jenis</vt:lpstr>
      <vt:lpstr>Jenis-jenis</vt:lpstr>
      <vt:lpstr>Bentuk</vt:lpstr>
      <vt:lpstr>Membandingkan Hikayat &amp; Cerpen</vt:lpstr>
      <vt:lpstr>Membandingkan Nilai Hikayat &amp; Cerpen</vt:lpstr>
      <vt:lpstr>Membandingkan Nilai Hikayat &amp; Cerpen</vt:lpstr>
      <vt:lpstr>Membandingkan Nilai Hikayat &amp; Cerpen</vt:lpstr>
      <vt:lpstr>Membandingkan Nilai Hikayat &amp; Cerpen</vt:lpstr>
      <vt:lpstr>Membandingkan Kebahasaan Hikayat &amp; Cerpen</vt:lpstr>
      <vt:lpstr>Membandingkan Kebahasaan Hikayat &amp; Cerpen</vt:lpstr>
      <vt:lpstr>Membandingkan Kebahasaan Hikayat &amp; Cerpen</vt:lpstr>
      <vt:lpstr>Membandingkan Kebahasaan Hikayat &amp; Cerpen</vt:lpstr>
      <vt:lpstr>Membandingkan Kebahasaan Hikayat &amp; Cerpen</vt:lpstr>
      <vt:lpstr>Unsur Intrinsik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3</cp:revision>
  <cp:lastPrinted>2023-11-16T09:29:03Z</cp:lastPrinted>
  <dcterms:created xsi:type="dcterms:W3CDTF">2023-11-16T09:29:03Z</dcterms:created>
  <dcterms:modified xsi:type="dcterms:W3CDTF">2023-11-16T09:37:01Z</dcterms:modified>
</cp:coreProperties>
</file>